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4" r:id="rId4"/>
    <p:sldId id="266" r:id="rId5"/>
    <p:sldId id="267" r:id="rId6"/>
    <p:sldId id="259" r:id="rId7"/>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B857"/>
    <a:srgbClr val="C20095"/>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27" d="100"/>
          <a:sy n="127" d="100"/>
        </p:scale>
        <p:origin x="9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4205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sportsvenuecalculator.com/knowledge/indoor-sports-court/badminton-court-dimensions-guid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Generative</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Freshmore</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292310" y="3286763"/>
            <a:ext cx="1017698" cy="450014"/>
            <a:chOff x="292310" y="3286763"/>
            <a:chExt cx="1017698" cy="450014"/>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2310" y="3429000"/>
              <a:ext cx="1017698"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Song Wei </a:t>
              </a:r>
              <a:r>
                <a:rPr lang="en-US" sz="700" dirty="0" err="1">
                  <a:latin typeface="Arial" panose="020B0604020202020204" pitchFamily="34" charset="0"/>
                  <a:cs typeface="Arial" panose="020B0604020202020204" pitchFamily="34" charset="0"/>
                </a:rPr>
                <a:t>Jie</a:t>
              </a:r>
              <a:r>
                <a:rPr lang="en-US" sz="700" dirty="0">
                  <a:latin typeface="Arial" panose="020B0604020202020204" pitchFamily="34" charset="0"/>
                  <a:cs typeface="Arial" panose="020B0604020202020204" pitchFamily="34" charset="0"/>
                </a:rPr>
                <a:t> Eddy</a:t>
              </a:r>
            </a:p>
            <a:p>
              <a:r>
                <a:rPr lang="en-US" sz="700" dirty="0">
                  <a:latin typeface="Arial" panose="020B0604020202020204" pitchFamily="34" charset="0"/>
                  <a:cs typeface="Arial" panose="020B0604020202020204" pitchFamily="34" charset="0"/>
                </a:rPr>
                <a:t>1007957</a:t>
              </a:r>
              <a:endParaRPr lang="en-SG" sz="700"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297817" y="4070353"/>
            <a:ext cx="809088" cy="507832"/>
            <a:chOff x="297817" y="4070353"/>
            <a:chExt cx="809088" cy="507832"/>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809088" cy="307777"/>
            </a:xfrm>
            <a:prstGeom prst="rect">
              <a:avLst/>
            </a:prstGeom>
            <a:noFill/>
          </p:spPr>
          <p:txBody>
            <a:bodyPr wrap="square" rtlCol="0">
              <a:spAutoFit/>
            </a:bodyPr>
            <a:lstStyle/>
            <a:p>
              <a:r>
                <a:rPr lang="en-SG" sz="700" dirty="0">
                  <a:latin typeface="Arial" panose="020B0604020202020204" pitchFamily="34" charset="0"/>
                  <a:cs typeface="Arial" panose="020B0604020202020204" pitchFamily="34" charset="0"/>
                </a:rPr>
                <a:t>Geraldine Quek</a:t>
              </a:r>
            </a:p>
            <a:p>
              <a:r>
                <a:rPr lang="en-SG" sz="700" dirty="0">
                  <a:latin typeface="Arial" panose="020B0604020202020204" pitchFamily="34" charset="0"/>
                  <a:cs typeface="Arial" panose="020B0604020202020204" pitchFamily="34" charset="0"/>
                </a:rPr>
                <a:t>Instructor</a:t>
              </a:r>
              <a:endParaRPr lang="en-US" sz="700" dirty="0">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2023</a:t>
              </a:r>
              <a:endParaRPr lang="en-SG" sz="700"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1432557" y="3156156"/>
            <a:ext cx="3175644" cy="3409431"/>
            <a:chOff x="1432557" y="3156156"/>
            <a:chExt cx="3175644" cy="3409431"/>
          </a:xfrm>
        </p:grpSpPr>
        <p:sp>
          <p:nvSpPr>
            <p:cNvPr id="24" name="TextBox 23">
              <a:extLst>
                <a:ext uri="{FF2B5EF4-FFF2-40B4-BE49-F238E27FC236}">
                  <a16:creationId xmlns:a16="http://schemas.microsoft.com/office/drawing/2014/main" id="{4AE40446-C29D-488D-8DD7-69E6FBAFA698}"/>
                </a:ext>
              </a:extLst>
            </p:cNvPr>
            <p:cNvSpPr txBox="1"/>
            <p:nvPr/>
          </p:nvSpPr>
          <p:spPr>
            <a:xfrm>
              <a:off x="1432557" y="3156156"/>
              <a:ext cx="3175644" cy="2185214"/>
            </a:xfrm>
            <a:prstGeom prst="rect">
              <a:avLst/>
            </a:prstGeom>
            <a:noFill/>
          </p:spPr>
          <p:txBody>
            <a:bodyPr wrap="square" rtlCol="0">
              <a:spAutoFit/>
            </a:bodyPr>
            <a:lstStyle/>
            <a:p>
              <a:r>
                <a:rPr lang="en-US" sz="800" b="1" dirty="0">
                  <a:solidFill>
                    <a:srgbClr val="B31261"/>
                  </a:solidFill>
                  <a:latin typeface="Consolas" panose="020B0609020204030204" pitchFamily="49" charset="0"/>
                </a:rPr>
                <a:t>&lt;Description&gt;</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My design is a racket hitting a shuttlecock. The shuttlecock was generated using combination of polygons and extrusions. Generation of the object can be controlled with input variables to differ its length or even create a ball. The colour was determined by the angle of the extrusions of the object from the range of 0 to 360 degree.</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racket was generated through the shape difference with a grid and an ellipse, and its handle was generated with a cylinder.</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animation was generated through using the sine and cosine graph that was set against time to create the oscillating motion.</a:t>
              </a:r>
              <a:endParaRPr lang="en-SG" sz="800" dirty="0">
                <a:solidFill>
                  <a:srgbClr val="B31261"/>
                </a:solidFill>
                <a:latin typeface="Consolas" panose="020B0609020204030204" pitchFamily="49" charset="0"/>
              </a:endParaRPr>
            </a:p>
          </p:txBody>
        </p:sp>
        <p:sp>
          <p:nvSpPr>
            <p:cNvPr id="25" name="Rectangle 24">
              <a:extLst>
                <a:ext uri="{FF2B5EF4-FFF2-40B4-BE49-F238E27FC236}">
                  <a16:creationId xmlns:a16="http://schemas.microsoft.com/office/drawing/2014/main" id="{E90D6533-B264-49D3-908E-494EECA5837B}"/>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srgbClr val="B31261"/>
                </a:solidFill>
                <a:latin typeface="Consolas" panose="020B0609020204030204" pitchFamily="49" charset="0"/>
              </a:endParaRP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P1</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P1</a:t>
            </a:r>
            <a:endParaRPr lang="en-SG" sz="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D452BD9-3E1C-A6BA-26A3-4FEBDE4BB09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979" t="10449" r="2391" b="10203"/>
          <a:stretch/>
        </p:blipFill>
        <p:spPr>
          <a:xfrm>
            <a:off x="5013451" y="1703769"/>
            <a:ext cx="4745410" cy="3016210"/>
          </a:xfrm>
          <a:prstGeom prst="rect">
            <a:avLst/>
          </a:prstGeom>
        </p:spPr>
      </p:pic>
      <p:sp>
        <p:nvSpPr>
          <p:cNvPr id="38" name="TextBox 37">
            <a:extLst>
              <a:ext uri="{FF2B5EF4-FFF2-40B4-BE49-F238E27FC236}">
                <a16:creationId xmlns:a16="http://schemas.microsoft.com/office/drawing/2014/main" id="{B690FEFC-1C1F-CFAE-A1E5-56C80D16AACC}"/>
              </a:ext>
            </a:extLst>
          </p:cNvPr>
          <p:cNvSpPr txBox="1"/>
          <p:nvPr/>
        </p:nvSpPr>
        <p:spPr>
          <a:xfrm>
            <a:off x="2476072" y="3246902"/>
            <a:ext cx="4952144" cy="369332"/>
          </a:xfrm>
          <a:prstGeom prst="rect">
            <a:avLst/>
          </a:prstGeom>
          <a:noFill/>
        </p:spPr>
        <p:txBody>
          <a:bodyPr wrap="square">
            <a:spAutoFit/>
          </a:bodyPr>
          <a:lstStyle/>
          <a:p>
            <a:r>
              <a:rPr lang="en-SG" b="0" i="0" dirty="0">
                <a:solidFill>
                  <a:srgbClr val="000000"/>
                </a:solidFill>
                <a:effectLst/>
                <a:latin typeface="Times" pitchFamily="2" charset="0"/>
              </a:rPr>
              <a:t> </a:t>
            </a:r>
            <a:endParaRPr lang="en-US" dirty="0"/>
          </a:p>
        </p:txBody>
      </p:sp>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ustomShape 1"/>
          <p:cNvSpPr/>
          <p:nvPr/>
        </p:nvSpPr>
        <p:spPr>
          <a:xfrm>
            <a:off x="1640160" y="580320"/>
            <a:ext cx="3113640" cy="59155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dirty="0">
                <a:solidFill>
                  <a:srgbClr val="B31261"/>
                </a:solidFill>
                <a:latin typeface="Consolas"/>
                <a:ea typeface="DejaVu Sans"/>
              </a:rPr>
              <a:t>&lt;Process of Design Thinking&gt;</a:t>
            </a:r>
          </a:p>
          <a:p>
            <a:pPr>
              <a:lnSpc>
                <a:spcPct val="100000"/>
              </a:lnSpc>
            </a:pPr>
            <a:r>
              <a:rPr lang="en-US" sz="800" spc="-1" dirty="0">
                <a:solidFill>
                  <a:srgbClr val="B31261"/>
                </a:solidFill>
                <a:latin typeface="Consolas"/>
                <a:ea typeface="DejaVu Sans"/>
              </a:rPr>
              <a:t>Previously when I first started on this project, I had planned to create a crystal shaped ball. I experimented with extruding the the many pentagons and rotating multiple copies of the extrusion to form the crystal ball. </a:t>
            </a:r>
          </a:p>
          <a:p>
            <a:pPr>
              <a:lnSpc>
                <a:spcPct val="100000"/>
              </a:lnSpc>
            </a:pPr>
            <a:endParaRPr lang="en-US" sz="800" spc="-1" dirty="0">
              <a:solidFill>
                <a:srgbClr val="B31261"/>
              </a:solidFill>
              <a:latin typeface="Consolas"/>
              <a:ea typeface="DejaVu Sans"/>
            </a:endParaRPr>
          </a:p>
          <a:p>
            <a:pPr>
              <a:lnSpc>
                <a:spcPct val="100000"/>
              </a:lnSpc>
            </a:pPr>
            <a:r>
              <a:rPr lang="en-US" sz="800" spc="-1" dirty="0">
                <a:solidFill>
                  <a:srgbClr val="B31261"/>
                </a:solidFill>
                <a:latin typeface="Consolas"/>
                <a:ea typeface="DejaVu Sans"/>
              </a:rPr>
              <a:t>However, when I was creating the crystal ball the result was very different from what was I expecting as I was still very new to the grasshopper program. Through numerous experimentation, I managed to obtained the crystal ball.  </a:t>
            </a:r>
          </a:p>
          <a:p>
            <a:pPr>
              <a:lnSpc>
                <a:spcPct val="100000"/>
              </a:lnSpc>
            </a:pPr>
            <a:endParaRPr lang="en-US" sz="800" spc="-1" dirty="0">
              <a:solidFill>
                <a:srgbClr val="B31261"/>
              </a:solidFill>
              <a:latin typeface="Consolas"/>
              <a:ea typeface="DejaVu Sans"/>
            </a:endParaRPr>
          </a:p>
          <a:p>
            <a:pPr>
              <a:lnSpc>
                <a:spcPct val="100000"/>
              </a:lnSpc>
            </a:pPr>
            <a:r>
              <a:rPr lang="en-US" sz="800" spc="-1" dirty="0">
                <a:solidFill>
                  <a:srgbClr val="B31261"/>
                </a:solidFill>
                <a:latin typeface="Consolas"/>
                <a:ea typeface="DejaVu Sans"/>
              </a:rPr>
              <a:t>Afterwards due to my curiosity, I wanted to see what other shapes could I create by adjusting with the number sliders on the length of the extrusions and result of that experimentation was the creation of the shape of a shuttlecock.</a:t>
            </a:r>
            <a:endParaRPr lang="en-US" sz="800" strike="noStrike" spc="-1" dirty="0">
              <a:solidFill>
                <a:srgbClr val="B31261"/>
              </a:solidFill>
              <a:latin typeface="Consolas"/>
              <a:ea typeface="DejaVu Sans"/>
            </a:endParaRPr>
          </a:p>
          <a:p>
            <a:pPr>
              <a:lnSpc>
                <a:spcPct val="100000"/>
              </a:lnSpc>
            </a:pPr>
            <a:endParaRPr lang="en-US" sz="800" strike="noStrike" spc="-1" dirty="0">
              <a:solidFill>
                <a:srgbClr val="B31261"/>
              </a:solidFill>
              <a:latin typeface="Consolas"/>
              <a:ea typeface="DejaVu Sans"/>
            </a:endParaRPr>
          </a:p>
          <a:p>
            <a:pPr>
              <a:lnSpc>
                <a:spcPct val="100000"/>
              </a:lnSpc>
            </a:pPr>
            <a:r>
              <a:rPr lang="en-US" sz="800" spc="-1" dirty="0">
                <a:solidFill>
                  <a:srgbClr val="B31261"/>
                </a:solidFill>
                <a:latin typeface="Consolas"/>
                <a:ea typeface="DejaVu Sans"/>
              </a:rPr>
              <a:t>After deciding to stick with the shape of the shuttlecock, I added</a:t>
            </a:r>
            <a:r>
              <a:rPr lang="en-US" sz="800" strike="noStrike" spc="-1" dirty="0">
                <a:solidFill>
                  <a:srgbClr val="B31261"/>
                </a:solidFill>
                <a:latin typeface="Consolas"/>
                <a:ea typeface="DejaVu Sans"/>
              </a:rPr>
              <a:t> </a:t>
            </a:r>
            <a:r>
              <a:rPr lang="en-US" sz="800" spc="-1" dirty="0">
                <a:solidFill>
                  <a:srgbClr val="B31261"/>
                </a:solidFill>
                <a:latin typeface="Consolas"/>
                <a:ea typeface="DejaVu Sans"/>
              </a:rPr>
              <a:t>colours for the shuttlecock. I used the series command block to help vary the colours based on the angle of each pentagon is in the circle. </a:t>
            </a:r>
          </a:p>
          <a:p>
            <a:pPr>
              <a:lnSpc>
                <a:spcPct val="100000"/>
              </a:lnSpc>
            </a:pPr>
            <a:endParaRPr lang="en-US" sz="800" strike="noStrike" spc="-1" dirty="0">
              <a:solidFill>
                <a:srgbClr val="B31261"/>
              </a:solidFill>
              <a:latin typeface="Consolas"/>
              <a:ea typeface="DejaVu Sans"/>
            </a:endParaRPr>
          </a:p>
          <a:p>
            <a:pPr>
              <a:lnSpc>
                <a:spcPct val="100000"/>
              </a:lnSpc>
            </a:pPr>
            <a:r>
              <a:rPr lang="en-US" sz="800" spc="-1" dirty="0">
                <a:solidFill>
                  <a:srgbClr val="B31261"/>
                </a:solidFill>
                <a:latin typeface="Consolas"/>
                <a:ea typeface="DejaVu Sans"/>
              </a:rPr>
              <a:t>Thereafter, I decided to create the racket for the shuttlecock. At first, I tried to form points on the ellipse  by dividing it and then connect the points. However due to grasshopper’s way of connect the lines based on the order of which the points were created, thus the shape that I had in mind did not get generated. Hence, I experimented with many ways and finally I managed to get the shape but using the </a:t>
            </a:r>
            <a:r>
              <a:rPr lang="en-US" sz="800" spc="-1" dirty="0" err="1">
                <a:solidFill>
                  <a:srgbClr val="B31261"/>
                </a:solidFill>
                <a:latin typeface="Consolas"/>
                <a:ea typeface="DejaVu Sans"/>
              </a:rPr>
              <a:t>brep</a:t>
            </a:r>
            <a:r>
              <a:rPr lang="en-US" sz="800" spc="-1" dirty="0">
                <a:solidFill>
                  <a:srgbClr val="B31261"/>
                </a:solidFill>
                <a:latin typeface="Consolas"/>
                <a:ea typeface="DejaVu Sans"/>
              </a:rPr>
              <a:t> curve command which solved the intersection between the grid and the ellipse and created the netted part of the racket.</a:t>
            </a:r>
          </a:p>
          <a:p>
            <a:pPr>
              <a:lnSpc>
                <a:spcPct val="100000"/>
              </a:lnSpc>
            </a:pPr>
            <a:endParaRPr lang="en-US" sz="800" strike="noStrike" spc="-1" dirty="0">
              <a:solidFill>
                <a:srgbClr val="B31261"/>
              </a:solidFill>
              <a:latin typeface="Consolas"/>
              <a:ea typeface="DejaVu Sans"/>
            </a:endParaRPr>
          </a:p>
          <a:p>
            <a:pPr>
              <a:lnSpc>
                <a:spcPct val="100000"/>
              </a:lnSpc>
            </a:pPr>
            <a:r>
              <a:rPr lang="en-US" sz="800" spc="-1" dirty="0">
                <a:solidFill>
                  <a:srgbClr val="B31261"/>
                </a:solidFill>
                <a:latin typeface="Consolas"/>
                <a:ea typeface="DejaVu Sans"/>
              </a:rPr>
              <a:t>Lastly, I created a animation for the racket to hit the shuttlecock. I used a data recorder and a trigger to create a number list that would run continuously with time. Then I made used of the mathematical function of a sine and cosine graph along with the number list to create a oscillating motion of the the racket hitting the shuttlecock when it approaches the racket.</a:t>
            </a:r>
          </a:p>
          <a:p>
            <a:pPr algn="l" rtl="0" fontAlgn="base"/>
            <a:endParaRPr lang="en-US" sz="800" b="0" i="0" dirty="0">
              <a:solidFill>
                <a:srgbClr val="000000"/>
              </a:solidFill>
              <a:effectLst/>
              <a:latin typeface="Segoe UI" panose="020B0502040204020203" pitchFamily="34" charset="0"/>
            </a:endParaRPr>
          </a:p>
          <a:p>
            <a:pPr algn="l" rtl="0" fontAlgn="base"/>
            <a:r>
              <a:rPr lang="en-US" sz="800" spc="-1" dirty="0">
                <a:solidFill>
                  <a:srgbClr val="B31261"/>
                </a:solidFill>
                <a:latin typeface="Consolas"/>
              </a:rPr>
              <a:t>The following slides will show the working code design that had been created to generate and put everything together to form my project.</a:t>
            </a:r>
            <a:endParaRPr lang="en-US" sz="800" strike="noStrike" spc="-1" dirty="0">
              <a:solidFill>
                <a:srgbClr val="B31261"/>
              </a:solidFill>
              <a:latin typeface="Consolas"/>
              <a:ea typeface="DejaVu Sans"/>
            </a:endParaRPr>
          </a:p>
          <a:p>
            <a:pPr>
              <a:lnSpc>
                <a:spcPct val="100000"/>
              </a:lnSpc>
            </a:pPr>
            <a:endParaRPr lang="en-US" sz="800" b="1" spc="-1" dirty="0">
              <a:solidFill>
                <a:srgbClr val="B31261"/>
              </a:solidFill>
              <a:latin typeface="Consolas"/>
            </a:endParaRPr>
          </a:p>
          <a:p>
            <a:pPr>
              <a:lnSpc>
                <a:spcPct val="100000"/>
              </a:lnSpc>
            </a:pPr>
            <a:endParaRPr lang="en-US" sz="800" b="0" strike="noStrike" spc="-1" dirty="0">
              <a:latin typeface="Arial"/>
            </a:endParaRPr>
          </a:p>
          <a:p>
            <a:pPr>
              <a:lnSpc>
                <a:spcPct val="100000"/>
              </a:lnSpc>
            </a:pPr>
            <a:endParaRPr lang="en-US" sz="800" b="0" strike="noStrike" spc="-1" dirty="0">
              <a:latin typeface="Arial"/>
            </a:endParaRPr>
          </a:p>
          <a:p>
            <a:pPr>
              <a:lnSpc>
                <a:spcPct val="100000"/>
              </a:lnSpc>
            </a:pPr>
            <a:r>
              <a:rPr lang="en-US" sz="800" b="0" strike="noStrike" spc="-1" dirty="0">
                <a:solidFill>
                  <a:srgbClr val="B31261"/>
                </a:solidFill>
                <a:latin typeface="Consolas"/>
                <a:ea typeface="DejaVu Sans"/>
              </a:rPr>
              <a:t> </a:t>
            </a:r>
            <a:endParaRPr lang="en-US" sz="800" b="0" strike="noStrike" spc="-1" dirty="0">
              <a:latin typeface="Arial"/>
            </a:endParaRPr>
          </a:p>
        </p:txBody>
      </p:sp>
      <p:sp>
        <p:nvSpPr>
          <p:cNvPr id="71" name="CustomShape 2"/>
          <p:cNvSpPr/>
          <p:nvPr/>
        </p:nvSpPr>
        <p:spPr>
          <a:xfrm>
            <a:off x="1476360" y="316080"/>
            <a:ext cx="2111040" cy="20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750" b="1" strike="noStrike" spc="-1">
                <a:solidFill>
                  <a:srgbClr val="000000"/>
                </a:solidFill>
                <a:latin typeface="Consolas"/>
                <a:ea typeface="DejaVu Sans"/>
              </a:rPr>
              <a:t>&lt;Computational Design Thinking&gt;</a:t>
            </a:r>
            <a:endParaRPr lang="en-US" sz="750" b="0" strike="noStrike" spc="-1">
              <a:latin typeface="Arial"/>
            </a:endParaRPr>
          </a:p>
        </p:txBody>
      </p:sp>
      <p:sp>
        <p:nvSpPr>
          <p:cNvPr id="72" name="CustomShape 3"/>
          <p:cNvSpPr/>
          <p:nvPr/>
        </p:nvSpPr>
        <p:spPr>
          <a:xfrm>
            <a:off x="6316920" y="316080"/>
            <a:ext cx="2111040" cy="20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750" b="1" strike="noStrike" spc="-1">
                <a:solidFill>
                  <a:srgbClr val="000000"/>
                </a:solidFill>
                <a:latin typeface="Consolas"/>
                <a:ea typeface="DejaVu Sans"/>
              </a:rPr>
              <a:t>&lt;Generative Design&gt;</a:t>
            </a:r>
            <a:endParaRPr lang="en-US" sz="750" b="0" strike="noStrike" spc="-1">
              <a:latin typeface="Arial"/>
            </a:endParaRPr>
          </a:p>
        </p:txBody>
      </p:sp>
      <p:sp>
        <p:nvSpPr>
          <p:cNvPr id="73" name="CustomShape 4"/>
          <p:cNvSpPr/>
          <p:nvPr/>
        </p:nvSpPr>
        <p:spPr>
          <a:xfrm>
            <a:off x="324000" y="324000"/>
            <a:ext cx="680400" cy="18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 b="0" strike="noStrike" spc="-1">
                <a:solidFill>
                  <a:srgbClr val="000000"/>
                </a:solidFill>
                <a:latin typeface="Arial"/>
                <a:ea typeface="DejaVu Sans"/>
              </a:rPr>
              <a:t>P2</a:t>
            </a:r>
            <a:endParaRPr lang="en-US" sz="600" b="0" strike="noStrike" spc="-1">
              <a:latin typeface="Arial"/>
            </a:endParaRPr>
          </a:p>
        </p:txBody>
      </p:sp>
      <p:sp>
        <p:nvSpPr>
          <p:cNvPr id="74" name="CustomShape 5"/>
          <p:cNvSpPr/>
          <p:nvPr/>
        </p:nvSpPr>
        <p:spPr>
          <a:xfrm>
            <a:off x="8863920" y="316080"/>
            <a:ext cx="680400" cy="18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600" b="0" strike="noStrike" spc="-1">
                <a:solidFill>
                  <a:srgbClr val="000000"/>
                </a:solidFill>
                <a:latin typeface="Arial"/>
                <a:ea typeface="DejaVu Sans"/>
              </a:rPr>
              <a:t>P2</a:t>
            </a:r>
            <a:endParaRPr lang="en-US" sz="600" b="0" strike="noStrike" spc="-1">
              <a:latin typeface="Arial"/>
            </a:endParaRPr>
          </a:p>
        </p:txBody>
      </p:sp>
      <p:sp>
        <p:nvSpPr>
          <p:cNvPr id="75" name="CustomShape 6"/>
          <p:cNvSpPr/>
          <p:nvPr/>
        </p:nvSpPr>
        <p:spPr>
          <a:xfrm>
            <a:off x="729720" y="5653800"/>
            <a:ext cx="286200" cy="189720"/>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a:solidFill>
                  <a:srgbClr val="1CB857"/>
                </a:solidFill>
                <a:latin typeface="Calibri"/>
                <a:ea typeface="DejaVu Sans"/>
              </a:rPr>
              <a:t>02</a:t>
            </a:r>
            <a:endParaRPr lang="en-US" sz="800" b="0" strike="noStrike" spc="-1">
              <a:latin typeface="Arial"/>
            </a:endParaRPr>
          </a:p>
        </p:txBody>
      </p:sp>
      <p:sp>
        <p:nvSpPr>
          <p:cNvPr id="76" name="CustomShape 7"/>
          <p:cNvSpPr/>
          <p:nvPr/>
        </p:nvSpPr>
        <p:spPr>
          <a:xfrm>
            <a:off x="729720" y="5872680"/>
            <a:ext cx="286200" cy="189720"/>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a:solidFill>
                  <a:srgbClr val="1CB857"/>
                </a:solidFill>
                <a:latin typeface="Calibri"/>
                <a:ea typeface="DejaVu Sans"/>
              </a:rPr>
              <a:t>04</a:t>
            </a:r>
            <a:endParaRPr lang="en-US" sz="800" b="0" strike="noStrike" spc="-1">
              <a:latin typeface="Arial"/>
            </a:endParaRPr>
          </a:p>
        </p:txBody>
      </p:sp>
      <p:sp>
        <p:nvSpPr>
          <p:cNvPr id="77" name="CustomShape 8"/>
          <p:cNvSpPr/>
          <p:nvPr/>
        </p:nvSpPr>
        <p:spPr>
          <a:xfrm>
            <a:off x="639183" y="6096946"/>
            <a:ext cx="171341" cy="294073"/>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dirty="0">
                <a:solidFill>
                  <a:srgbClr val="1CB857"/>
                </a:solidFill>
                <a:latin typeface="Calibri"/>
                <a:ea typeface="DejaVu Sans"/>
              </a:rPr>
              <a:t>06</a:t>
            </a:r>
            <a:endParaRPr lang="en-US" sz="800" b="0" strike="noStrike" spc="-1" dirty="0">
              <a:latin typeface="Arial"/>
            </a:endParaRPr>
          </a:p>
        </p:txBody>
      </p:sp>
      <p:sp>
        <p:nvSpPr>
          <p:cNvPr id="79" name="CustomShape 10"/>
          <p:cNvSpPr/>
          <p:nvPr/>
        </p:nvSpPr>
        <p:spPr>
          <a:xfrm>
            <a:off x="415440" y="5653800"/>
            <a:ext cx="286200" cy="189720"/>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a:solidFill>
                  <a:srgbClr val="1CB857"/>
                </a:solidFill>
                <a:latin typeface="Calibri"/>
                <a:ea typeface="DejaVu Sans"/>
              </a:rPr>
              <a:t>01</a:t>
            </a:r>
            <a:endParaRPr lang="en-US" sz="800" b="0" strike="noStrike" spc="-1">
              <a:latin typeface="Arial"/>
            </a:endParaRPr>
          </a:p>
        </p:txBody>
      </p:sp>
      <p:sp>
        <p:nvSpPr>
          <p:cNvPr id="80" name="CustomShape 11"/>
          <p:cNvSpPr/>
          <p:nvPr/>
        </p:nvSpPr>
        <p:spPr>
          <a:xfrm>
            <a:off x="415440" y="5872680"/>
            <a:ext cx="286200" cy="189720"/>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a:solidFill>
                  <a:srgbClr val="1CB857"/>
                </a:solidFill>
                <a:latin typeface="Calibri"/>
                <a:ea typeface="DejaVu Sans"/>
              </a:rPr>
              <a:t>03</a:t>
            </a:r>
            <a:endParaRPr lang="en-US" sz="800" b="0" strike="noStrike" spc="-1">
              <a:latin typeface="Arial"/>
            </a:endParaRPr>
          </a:p>
        </p:txBody>
      </p:sp>
      <p:sp>
        <p:nvSpPr>
          <p:cNvPr id="81" name="CustomShape 12"/>
          <p:cNvSpPr/>
          <p:nvPr/>
        </p:nvSpPr>
        <p:spPr>
          <a:xfrm>
            <a:off x="415440" y="6096945"/>
            <a:ext cx="171341" cy="294073"/>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dirty="0">
                <a:solidFill>
                  <a:srgbClr val="1CB857"/>
                </a:solidFill>
                <a:latin typeface="Calibri"/>
                <a:ea typeface="DejaVu Sans"/>
              </a:rPr>
              <a:t>05</a:t>
            </a:r>
            <a:endParaRPr lang="en-US" sz="800" b="0" strike="noStrike" spc="-1" dirty="0">
              <a:latin typeface="Arial"/>
            </a:endParaRPr>
          </a:p>
        </p:txBody>
      </p:sp>
      <p:sp>
        <p:nvSpPr>
          <p:cNvPr id="82" name="CustomShape 13"/>
          <p:cNvSpPr/>
          <p:nvPr/>
        </p:nvSpPr>
        <p:spPr>
          <a:xfrm>
            <a:off x="852253" y="6096946"/>
            <a:ext cx="171342" cy="294073"/>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dirty="0">
                <a:solidFill>
                  <a:srgbClr val="1CB857"/>
                </a:solidFill>
                <a:latin typeface="Calibri"/>
                <a:ea typeface="DejaVu Sans"/>
              </a:rPr>
              <a:t>07</a:t>
            </a:r>
            <a:endParaRPr lang="en-US" sz="800" b="0" strike="noStrike" spc="-1" dirty="0">
              <a:latin typeface="Arial"/>
            </a:endParaRPr>
          </a:p>
        </p:txBody>
      </p:sp>
      <p:grpSp>
        <p:nvGrpSpPr>
          <p:cNvPr id="83" name="Group 14"/>
          <p:cNvGrpSpPr/>
          <p:nvPr/>
        </p:nvGrpSpPr>
        <p:grpSpPr>
          <a:xfrm>
            <a:off x="297720" y="4240080"/>
            <a:ext cx="1150200" cy="1376177"/>
            <a:chOff x="297720" y="4240080"/>
            <a:chExt cx="1150200" cy="1376177"/>
          </a:xfrm>
        </p:grpSpPr>
        <p:sp>
          <p:nvSpPr>
            <p:cNvPr id="84" name="CustomShape 15"/>
            <p:cNvSpPr/>
            <p:nvPr/>
          </p:nvSpPr>
          <p:spPr>
            <a:xfrm>
              <a:off x="297720" y="4240080"/>
              <a:ext cx="680400" cy="19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700" b="0" strike="noStrike" spc="-1">
                  <a:solidFill>
                    <a:srgbClr val="1CB857"/>
                  </a:solidFill>
                  <a:latin typeface="Arial"/>
                  <a:ea typeface="DejaVu Sans"/>
                </a:rPr>
                <a:t>Captions</a:t>
              </a:r>
              <a:endParaRPr lang="en-US" sz="700" b="0" strike="noStrike" spc="-1">
                <a:latin typeface="Arial"/>
              </a:endParaRPr>
            </a:p>
          </p:txBody>
        </p:sp>
        <p:sp>
          <p:nvSpPr>
            <p:cNvPr id="85" name="CustomShape 16"/>
            <p:cNvSpPr/>
            <p:nvPr/>
          </p:nvSpPr>
          <p:spPr>
            <a:xfrm>
              <a:off x="297720" y="4448160"/>
              <a:ext cx="1150200" cy="116809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700" b="0" strike="noStrike" spc="-1" dirty="0">
                  <a:solidFill>
                    <a:srgbClr val="000000"/>
                  </a:solidFill>
                  <a:latin typeface="Arial"/>
                  <a:ea typeface="DejaVu Sans"/>
                </a:rPr>
                <a:t>01 </a:t>
              </a:r>
              <a:r>
                <a:rPr lang="en-US" sz="700" spc="-1" dirty="0">
                  <a:solidFill>
                    <a:srgbClr val="000000"/>
                  </a:solidFill>
                  <a:latin typeface="Arial"/>
                  <a:ea typeface="DejaVu Sans"/>
                </a:rPr>
                <a:t>Pentagons</a:t>
              </a:r>
              <a:endParaRPr lang="en-US" sz="700" b="0" strike="noStrike" spc="-1" dirty="0">
                <a:latin typeface="Arial"/>
              </a:endParaRPr>
            </a:p>
            <a:p>
              <a:pPr>
                <a:lnSpc>
                  <a:spcPct val="100000"/>
                </a:lnSpc>
              </a:pPr>
              <a:r>
                <a:rPr lang="en-US" sz="700" b="0" strike="noStrike" spc="-1" dirty="0">
                  <a:solidFill>
                    <a:srgbClr val="000000"/>
                  </a:solidFill>
                  <a:latin typeface="Arial"/>
                  <a:ea typeface="DejaVu Sans"/>
                </a:rPr>
                <a:t>02 Crystal </a:t>
              </a:r>
              <a:r>
                <a:rPr lang="en-US" sz="700" spc="-1" dirty="0">
                  <a:solidFill>
                    <a:srgbClr val="000000"/>
                  </a:solidFill>
                  <a:latin typeface="Arial"/>
                  <a:ea typeface="DejaVu Sans"/>
                </a:rPr>
                <a:t>ball</a:t>
              </a:r>
              <a:endParaRPr lang="en-US" sz="700" b="0" strike="noStrike" spc="-1" dirty="0">
                <a:latin typeface="Arial"/>
              </a:endParaRPr>
            </a:p>
            <a:p>
              <a:pPr>
                <a:lnSpc>
                  <a:spcPct val="100000"/>
                </a:lnSpc>
              </a:pPr>
              <a:r>
                <a:rPr lang="en-US" sz="700" b="0" strike="noStrike" spc="-1" dirty="0">
                  <a:solidFill>
                    <a:srgbClr val="000000"/>
                  </a:solidFill>
                  <a:latin typeface="Arial"/>
                  <a:ea typeface="DejaVu Sans"/>
                </a:rPr>
                <a:t>03 </a:t>
              </a:r>
              <a:r>
                <a:rPr lang="en-US" sz="700" spc="-1" dirty="0">
                  <a:solidFill>
                    <a:srgbClr val="000000"/>
                  </a:solidFill>
                  <a:latin typeface="Arial"/>
                  <a:ea typeface="DejaVu Sans"/>
                </a:rPr>
                <a:t>Extruding outwards</a:t>
              </a:r>
              <a:endParaRPr lang="en-US" sz="700" b="0" strike="noStrike" spc="-1" dirty="0">
                <a:latin typeface="Arial"/>
              </a:endParaRPr>
            </a:p>
            <a:p>
              <a:pPr>
                <a:lnSpc>
                  <a:spcPct val="100000"/>
                </a:lnSpc>
              </a:pPr>
              <a:r>
                <a:rPr lang="en-US" sz="700" b="0" strike="noStrike" spc="-1" dirty="0">
                  <a:solidFill>
                    <a:srgbClr val="000000"/>
                  </a:solidFill>
                  <a:latin typeface="Arial"/>
                  <a:ea typeface="DejaVu Sans"/>
                </a:rPr>
                <a:t>04 Color with multiplier</a:t>
              </a:r>
            </a:p>
            <a:p>
              <a:pPr>
                <a:lnSpc>
                  <a:spcPct val="100000"/>
                </a:lnSpc>
              </a:pPr>
              <a:r>
                <a:rPr lang="en-US" sz="700" b="0" strike="noStrike" spc="-1" dirty="0">
                  <a:solidFill>
                    <a:srgbClr val="000000"/>
                  </a:solidFill>
                  <a:latin typeface="Arial"/>
                  <a:ea typeface="DejaVu Sans"/>
                </a:rPr>
                <a:t>05 </a:t>
              </a:r>
              <a:r>
                <a:rPr lang="en-US" sz="700" spc="-1" dirty="0">
                  <a:solidFill>
                    <a:srgbClr val="000000"/>
                  </a:solidFill>
                  <a:latin typeface="Arial"/>
                  <a:ea typeface="DejaVu Sans"/>
                </a:rPr>
                <a:t>Combining grid with curve</a:t>
              </a:r>
              <a:endParaRPr lang="en-US" sz="700" b="0" strike="noStrike" spc="-1" dirty="0">
                <a:latin typeface="Arial"/>
              </a:endParaRPr>
            </a:p>
            <a:p>
              <a:pPr>
                <a:lnSpc>
                  <a:spcPct val="100000"/>
                </a:lnSpc>
              </a:pPr>
              <a:r>
                <a:rPr lang="en-US" sz="700" b="0" strike="noStrike" spc="-1" dirty="0">
                  <a:solidFill>
                    <a:srgbClr val="000000"/>
                  </a:solidFill>
                  <a:latin typeface="Arial"/>
                  <a:ea typeface="DejaVu Sans"/>
                </a:rPr>
                <a:t>06 Racket</a:t>
              </a:r>
              <a:endParaRPr lang="en-US" sz="700" b="0" strike="noStrike" spc="-1" dirty="0">
                <a:latin typeface="Arial"/>
              </a:endParaRPr>
            </a:p>
            <a:p>
              <a:pPr>
                <a:lnSpc>
                  <a:spcPct val="100000"/>
                </a:lnSpc>
              </a:pPr>
              <a:r>
                <a:rPr lang="en-US" sz="700" b="0" strike="noStrike" spc="-1" dirty="0">
                  <a:solidFill>
                    <a:srgbClr val="000000"/>
                  </a:solidFill>
                  <a:latin typeface="Arial"/>
                  <a:ea typeface="DejaVu Sans"/>
                </a:rPr>
                <a:t>07 Racket </a:t>
              </a:r>
              <a:r>
                <a:rPr lang="en-US" sz="700" spc="-1" dirty="0">
                  <a:solidFill>
                    <a:srgbClr val="000000"/>
                  </a:solidFill>
                  <a:latin typeface="Arial"/>
                  <a:ea typeface="DejaVu Sans"/>
                </a:rPr>
                <a:t>hitting</a:t>
              </a:r>
              <a:r>
                <a:rPr lang="en-US" sz="700" b="0" strike="noStrike" spc="-1" dirty="0">
                  <a:solidFill>
                    <a:srgbClr val="000000"/>
                  </a:solidFill>
                  <a:latin typeface="Arial"/>
                  <a:ea typeface="DejaVu Sans"/>
                </a:rPr>
                <a:t> the shuttlecock</a:t>
              </a:r>
              <a:endParaRPr lang="en-US" sz="700" b="0" strike="noStrike" spc="-1" dirty="0">
                <a:latin typeface="Arial"/>
              </a:endParaRPr>
            </a:p>
            <a:p>
              <a:pPr>
                <a:lnSpc>
                  <a:spcPct val="100000"/>
                </a:lnSpc>
              </a:pPr>
              <a:endParaRPr lang="en-US" sz="700" b="0" strike="noStrike" spc="-1" dirty="0">
                <a:latin typeface="Arial"/>
              </a:endParaRPr>
            </a:p>
          </p:txBody>
        </p:sp>
      </p:grpSp>
      <p:pic>
        <p:nvPicPr>
          <p:cNvPr id="2" name="Picture 1" descr="A circular pattern with red lines&#10;&#10;Description automatically generated">
            <a:extLst>
              <a:ext uri="{FF2B5EF4-FFF2-40B4-BE49-F238E27FC236}">
                <a16:creationId xmlns:a16="http://schemas.microsoft.com/office/drawing/2014/main" id="{BE03027C-1361-2B23-E853-F1138DEDB9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6040" y="580319"/>
            <a:ext cx="2139684" cy="2078985"/>
          </a:xfrm>
          <a:prstGeom prst="rect">
            <a:avLst/>
          </a:prstGeom>
        </p:spPr>
      </p:pic>
      <p:pic>
        <p:nvPicPr>
          <p:cNvPr id="4" name="Picture 3" descr="A red and white striped object&#10;&#10;Description automatically generated with medium confidence">
            <a:extLst>
              <a:ext uri="{FF2B5EF4-FFF2-40B4-BE49-F238E27FC236}">
                <a16:creationId xmlns:a16="http://schemas.microsoft.com/office/drawing/2014/main" id="{517BAEE7-D340-4F49-BC69-48D62B8953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6040" y="2758161"/>
            <a:ext cx="2238531" cy="1182842"/>
          </a:xfrm>
          <a:prstGeom prst="rect">
            <a:avLst/>
          </a:prstGeom>
        </p:spPr>
      </p:pic>
      <p:pic>
        <p:nvPicPr>
          <p:cNvPr id="6" name="Picture 5" descr="A red star shaped object&#10;&#10;Description automatically generated">
            <a:extLst>
              <a:ext uri="{FF2B5EF4-FFF2-40B4-BE49-F238E27FC236}">
                <a16:creationId xmlns:a16="http://schemas.microsoft.com/office/drawing/2014/main" id="{1508E664-955D-25D8-8DD5-808FC1A1EB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72440" y="580320"/>
            <a:ext cx="2111039" cy="2078985"/>
          </a:xfrm>
          <a:prstGeom prst="rect">
            <a:avLst/>
          </a:prstGeom>
        </p:spPr>
      </p:pic>
      <p:pic>
        <p:nvPicPr>
          <p:cNvPr id="8" name="Picture 7" descr="A rainbow colored lines&#10;&#10;Description automatically generated">
            <a:extLst>
              <a:ext uri="{FF2B5EF4-FFF2-40B4-BE49-F238E27FC236}">
                <a16:creationId xmlns:a16="http://schemas.microsoft.com/office/drawing/2014/main" id="{10EBF36A-CACE-4ECA-6326-E221FAE63F4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640" y="2762826"/>
            <a:ext cx="2512657" cy="1188252"/>
          </a:xfrm>
          <a:prstGeom prst="rect">
            <a:avLst/>
          </a:prstGeom>
        </p:spPr>
      </p:pic>
      <p:pic>
        <p:nvPicPr>
          <p:cNvPr id="12" name="Picture 11" descr="A grid on a pole&#10;&#10;Description automatically generated">
            <a:extLst>
              <a:ext uri="{FF2B5EF4-FFF2-40B4-BE49-F238E27FC236}">
                <a16:creationId xmlns:a16="http://schemas.microsoft.com/office/drawing/2014/main" id="{C2D25BC7-4B17-D2B9-0221-6AF8DC05AB5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4946040" y="4068553"/>
            <a:ext cx="1413941" cy="1692000"/>
          </a:xfrm>
          <a:prstGeom prst="rect">
            <a:avLst/>
          </a:prstGeom>
        </p:spPr>
      </p:pic>
      <p:pic>
        <p:nvPicPr>
          <p:cNvPr id="14" name="Picture 13" descr="A close up of a net&#10;&#10;Description automatically generated">
            <a:extLst>
              <a:ext uri="{FF2B5EF4-FFF2-40B4-BE49-F238E27FC236}">
                <a16:creationId xmlns:a16="http://schemas.microsoft.com/office/drawing/2014/main" id="{B8AAEBD0-5B15-4992-9FB3-F4041856D95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98889" y="4068553"/>
            <a:ext cx="1103885" cy="2733869"/>
          </a:xfrm>
          <a:prstGeom prst="rect">
            <a:avLst/>
          </a:prstGeom>
        </p:spPr>
      </p:pic>
      <p:pic>
        <p:nvPicPr>
          <p:cNvPr id="3" name="Picture 2" descr="A red object with a red object in the middle&#10;&#10;Description automatically generated with medium confidence">
            <a:extLst>
              <a:ext uri="{FF2B5EF4-FFF2-40B4-BE49-F238E27FC236}">
                <a16:creationId xmlns:a16="http://schemas.microsoft.com/office/drawing/2014/main" id="{29881D91-6E72-89CB-9403-42135B93510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03958" y="4105391"/>
            <a:ext cx="2177339" cy="1633004"/>
          </a:xfrm>
          <a:prstGeom prst="rect">
            <a:avLst/>
          </a:prstGeom>
        </p:spPr>
      </p:pic>
      <p:grpSp>
        <p:nvGrpSpPr>
          <p:cNvPr id="5" name="Group 4">
            <a:extLst>
              <a:ext uri="{FF2B5EF4-FFF2-40B4-BE49-F238E27FC236}">
                <a16:creationId xmlns:a16="http://schemas.microsoft.com/office/drawing/2014/main" id="{C00A3004-AABB-1EA6-18AA-05AA673C7FA6}"/>
              </a:ext>
            </a:extLst>
          </p:cNvPr>
          <p:cNvGrpSpPr/>
          <p:nvPr/>
        </p:nvGrpSpPr>
        <p:grpSpPr>
          <a:xfrm>
            <a:off x="297816" y="580397"/>
            <a:ext cx="937273" cy="406459"/>
            <a:chOff x="297816" y="580397"/>
            <a:chExt cx="937273" cy="406459"/>
          </a:xfrm>
        </p:grpSpPr>
        <p:sp>
          <p:nvSpPr>
            <p:cNvPr id="7" name="TextBox 6">
              <a:extLst>
                <a:ext uri="{FF2B5EF4-FFF2-40B4-BE49-F238E27FC236}">
                  <a16:creationId xmlns:a16="http://schemas.microsoft.com/office/drawing/2014/main" id="{AC99C20D-FD97-AC44-F915-321C7CE0F466}"/>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78DA184-A6E5-DA0B-9AC5-822C5BE60999}"/>
                </a:ext>
              </a:extLst>
            </p:cNvPr>
            <p:cNvSpPr txBox="1"/>
            <p:nvPr/>
          </p:nvSpPr>
          <p:spPr>
            <a:xfrm>
              <a:off x="297816" y="786801"/>
              <a:ext cx="937273" cy="200055"/>
            </a:xfrm>
            <a:prstGeom prst="rect">
              <a:avLst/>
            </a:prstGeom>
            <a:noFill/>
          </p:spPr>
          <p:txBody>
            <a:bodyPr wrap="square" rtlCol="0">
              <a:spAutoFit/>
            </a:bodyPr>
            <a:lstStyle/>
            <a:p>
              <a:endParaRPr lang="en-SG" sz="700" dirty="0">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ED26E0EE-874F-40D9-E2A0-13C2E01CD837}"/>
              </a:ext>
            </a:extLst>
          </p:cNvPr>
          <p:cNvGrpSpPr/>
          <p:nvPr/>
        </p:nvGrpSpPr>
        <p:grpSpPr>
          <a:xfrm>
            <a:off x="297816" y="580397"/>
            <a:ext cx="937273" cy="514181"/>
            <a:chOff x="297816" y="580397"/>
            <a:chExt cx="937273" cy="514181"/>
          </a:xfrm>
        </p:grpSpPr>
        <p:sp>
          <p:nvSpPr>
            <p:cNvPr id="11" name="TextBox 10">
              <a:extLst>
                <a:ext uri="{FF2B5EF4-FFF2-40B4-BE49-F238E27FC236}">
                  <a16:creationId xmlns:a16="http://schemas.microsoft.com/office/drawing/2014/main" id="{115E4C74-21CB-18E0-65AF-F9DF0A69B879}"/>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331B93B-DFC6-2284-7F94-5C0966B939F2}"/>
                </a:ext>
              </a:extLst>
            </p:cNvPr>
            <p:cNvSpPr txBox="1"/>
            <p:nvPr/>
          </p:nvSpPr>
          <p:spPr>
            <a:xfrm>
              <a:off x="297816" y="786801"/>
              <a:ext cx="937273" cy="307777"/>
            </a:xfrm>
            <a:prstGeom prst="rect">
              <a:avLst/>
            </a:prstGeom>
            <a:noFill/>
          </p:spPr>
          <p:txBody>
            <a:bodyPr wrap="square" rtlCol="0">
              <a:spAutoFit/>
            </a:bodyPr>
            <a:lstStyle/>
            <a:p>
              <a:r>
                <a:rPr lang="en-SG" sz="700" dirty="0">
                  <a:latin typeface="Arial" panose="020B0604020202020204" pitchFamily="34" charset="0"/>
                  <a:cs typeface="Arial" panose="020B0604020202020204" pitchFamily="34" charset="0"/>
                </a:rPr>
                <a:t>(</a:t>
              </a:r>
              <a:r>
                <a:rPr lang="en-SG" sz="700" dirty="0">
                  <a:latin typeface="Arial" panose="020B0604020202020204" pitchFamily="34" charset="0"/>
                  <a:cs typeface="Arial" panose="020B0604020202020204" pitchFamily="34" charset="0"/>
                  <a:hlinkClick r:id="rId9"/>
                </a:rPr>
                <a:t>Calculator Group LLC</a:t>
              </a:r>
              <a:r>
                <a:rPr lang="en-SG" sz="700" dirty="0">
                  <a:latin typeface="Arial" panose="020B0604020202020204" pitchFamily="34" charset="0"/>
                  <a:cs typeface="Arial" panose="020B0604020202020204" pitchFamily="34" charset="0"/>
                </a:rPr>
                <a:t>, 2023)</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93967B-36DB-410B-9C83-5D5BB92DCBF4}"/>
              </a:ext>
            </a:extLst>
          </p:cNvPr>
          <p:cNvSpPr/>
          <p:nvPr/>
        </p:nvSpPr>
        <p:spPr>
          <a:xfrm>
            <a:off x="1640210" y="580394"/>
            <a:ext cx="2967991" cy="5916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srgbClr val="B31261"/>
              </a:solidFill>
              <a:latin typeface="Consolas" panose="020B0609020204030204" pitchFamily="49" charset="0"/>
            </a:endParaRPr>
          </a:p>
        </p:txBody>
      </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P3</a:t>
            </a:r>
            <a:endParaRPr lang="en-SG" sz="6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DFFABBB-D5E9-D4E2-C00C-6A47B6C364A1}"/>
              </a:ext>
            </a:extLst>
          </p:cNvPr>
          <p:cNvSpPr txBox="1"/>
          <p:nvPr/>
        </p:nvSpPr>
        <p:spPr>
          <a:xfrm>
            <a:off x="7115849" y="687899"/>
            <a:ext cx="1313782" cy="261610"/>
          </a:xfrm>
          <a:prstGeom prst="rect">
            <a:avLst/>
          </a:prstGeom>
          <a:noFill/>
        </p:spPr>
        <p:txBody>
          <a:bodyPr wrap="square" rtlCol="0">
            <a:spAutoFit/>
          </a:bodyPr>
          <a:lstStyle/>
          <a:p>
            <a:r>
              <a:rPr lang="en-US" sz="1100" dirty="0">
                <a:solidFill>
                  <a:srgbClr val="00B0F0"/>
                </a:solidFill>
              </a:rPr>
              <a:t>Colour Function</a:t>
            </a:r>
          </a:p>
        </p:txBody>
      </p:sp>
      <p:pic>
        <p:nvPicPr>
          <p:cNvPr id="29" name="Picture 28" descr="A diagram of a machine&#10;&#10;Description automatically generated">
            <a:extLst>
              <a:ext uri="{FF2B5EF4-FFF2-40B4-BE49-F238E27FC236}">
                <a16:creationId xmlns:a16="http://schemas.microsoft.com/office/drawing/2014/main" id="{F98995BC-E2F7-B46A-762F-578114A91A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19" y="999667"/>
            <a:ext cx="9776182" cy="2803297"/>
          </a:xfrm>
          <a:prstGeom prst="rect">
            <a:avLst/>
          </a:prstGeom>
        </p:spPr>
      </p:pic>
      <p:sp>
        <p:nvSpPr>
          <p:cNvPr id="30" name="Rectangle 29">
            <a:extLst>
              <a:ext uri="{FF2B5EF4-FFF2-40B4-BE49-F238E27FC236}">
                <a16:creationId xmlns:a16="http://schemas.microsoft.com/office/drawing/2014/main" id="{BC89026E-2273-43FF-C076-2FD51144A020}"/>
              </a:ext>
            </a:extLst>
          </p:cNvPr>
          <p:cNvSpPr/>
          <p:nvPr/>
        </p:nvSpPr>
        <p:spPr>
          <a:xfrm>
            <a:off x="123102" y="2007968"/>
            <a:ext cx="2743387" cy="184371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65AFACA-85DC-D316-7C79-5F5C16BE210E}"/>
              </a:ext>
            </a:extLst>
          </p:cNvPr>
          <p:cNvSpPr/>
          <p:nvPr/>
        </p:nvSpPr>
        <p:spPr>
          <a:xfrm>
            <a:off x="6278750" y="950948"/>
            <a:ext cx="2967992" cy="1657315"/>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F5EAF3D-F080-9649-9B96-E5DD4F15F9D6}"/>
              </a:ext>
            </a:extLst>
          </p:cNvPr>
          <p:cNvSpPr txBox="1"/>
          <p:nvPr/>
        </p:nvSpPr>
        <p:spPr>
          <a:xfrm>
            <a:off x="144030" y="1778246"/>
            <a:ext cx="1226456" cy="261610"/>
          </a:xfrm>
          <a:prstGeom prst="rect">
            <a:avLst/>
          </a:prstGeom>
          <a:noFill/>
        </p:spPr>
        <p:txBody>
          <a:bodyPr wrap="square" rtlCol="0">
            <a:spAutoFit/>
          </a:bodyPr>
          <a:lstStyle/>
          <a:p>
            <a:r>
              <a:rPr lang="en-US" sz="1100" dirty="0">
                <a:solidFill>
                  <a:srgbClr val="FF0000"/>
                </a:solidFill>
              </a:rPr>
              <a:t>Initial shape</a:t>
            </a:r>
          </a:p>
        </p:txBody>
      </p:sp>
      <p:sp>
        <p:nvSpPr>
          <p:cNvPr id="37" name="L-shape 36">
            <a:extLst>
              <a:ext uri="{FF2B5EF4-FFF2-40B4-BE49-F238E27FC236}">
                <a16:creationId xmlns:a16="http://schemas.microsoft.com/office/drawing/2014/main" id="{9652C6D7-1162-1E5B-2CC2-C0BB41611B30}"/>
              </a:ext>
            </a:extLst>
          </p:cNvPr>
          <p:cNvSpPr/>
          <p:nvPr/>
        </p:nvSpPr>
        <p:spPr>
          <a:xfrm rot="10800000">
            <a:off x="1191662" y="1279467"/>
            <a:ext cx="3197625" cy="2436388"/>
          </a:xfrm>
          <a:prstGeom prst="corner">
            <a:avLst>
              <a:gd name="adj1" fmla="val 28261"/>
              <a:gd name="adj2" fmla="val 3643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A6F2AA5-3B14-E07D-4E1F-297D7032E03E}"/>
              </a:ext>
            </a:extLst>
          </p:cNvPr>
          <p:cNvSpPr txBox="1"/>
          <p:nvPr/>
        </p:nvSpPr>
        <p:spPr>
          <a:xfrm>
            <a:off x="1740123" y="984161"/>
            <a:ext cx="2028953" cy="261610"/>
          </a:xfrm>
          <a:prstGeom prst="rect">
            <a:avLst/>
          </a:prstGeom>
          <a:noFill/>
        </p:spPr>
        <p:txBody>
          <a:bodyPr wrap="square" rtlCol="0">
            <a:spAutoFit/>
          </a:bodyPr>
          <a:lstStyle/>
          <a:p>
            <a:r>
              <a:rPr lang="en-US" sz="1100" dirty="0">
                <a:solidFill>
                  <a:srgbClr val="FFC000"/>
                </a:solidFill>
              </a:rPr>
              <a:t>Extruding in the XYZ direction</a:t>
            </a:r>
          </a:p>
        </p:txBody>
      </p:sp>
      <p:sp>
        <p:nvSpPr>
          <p:cNvPr id="47" name="TextBox 46">
            <a:extLst>
              <a:ext uri="{FF2B5EF4-FFF2-40B4-BE49-F238E27FC236}">
                <a16:creationId xmlns:a16="http://schemas.microsoft.com/office/drawing/2014/main" id="{5CB395DE-738C-6196-41E5-B3B67D9E5D97}"/>
              </a:ext>
            </a:extLst>
          </p:cNvPr>
          <p:cNvSpPr txBox="1"/>
          <p:nvPr/>
        </p:nvSpPr>
        <p:spPr>
          <a:xfrm>
            <a:off x="4150669" y="1015700"/>
            <a:ext cx="1609093" cy="261610"/>
          </a:xfrm>
          <a:prstGeom prst="rect">
            <a:avLst/>
          </a:prstGeom>
          <a:noFill/>
        </p:spPr>
        <p:txBody>
          <a:bodyPr wrap="square" rtlCol="0">
            <a:spAutoFit/>
          </a:bodyPr>
          <a:lstStyle/>
          <a:p>
            <a:r>
              <a:rPr lang="en-US" sz="1100" dirty="0">
                <a:solidFill>
                  <a:srgbClr val="00B050"/>
                </a:solidFill>
              </a:rPr>
              <a:t>Multiplying the extrusion</a:t>
            </a:r>
          </a:p>
        </p:txBody>
      </p:sp>
      <p:sp>
        <p:nvSpPr>
          <p:cNvPr id="48" name="Rectangle 47">
            <a:extLst>
              <a:ext uri="{FF2B5EF4-FFF2-40B4-BE49-F238E27FC236}">
                <a16:creationId xmlns:a16="http://schemas.microsoft.com/office/drawing/2014/main" id="{91E3DF99-5AE6-10DF-AEF8-7841351F8819}"/>
              </a:ext>
            </a:extLst>
          </p:cNvPr>
          <p:cNvSpPr/>
          <p:nvPr/>
        </p:nvSpPr>
        <p:spPr>
          <a:xfrm>
            <a:off x="1448569" y="4080651"/>
            <a:ext cx="2967991" cy="2284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&lt;Shuttlecock Code Design&gt;</a:t>
            </a:r>
          </a:p>
          <a:p>
            <a:r>
              <a:rPr lang="en-US" sz="800" dirty="0">
                <a:solidFill>
                  <a:srgbClr val="B31261"/>
                </a:solidFill>
                <a:latin typeface="Consolas" panose="020B0609020204030204" pitchFamily="49" charset="0"/>
              </a:rPr>
              <a:t>The 3D design is made from the manipulation of the base shape. The base shape was created by layering many pentagons that was displaced at different angles. Afterwards, the extrusion in the x axis, extends the base shape so that multiple copies of the extruded shape can be created, through the series command, and rotated to form the 3D shape of the shuttlecock. Then extrusion in the z axis helps to increase the diameter of the circle at the end of the shuttlecock. The series command was used in the colour function so that different colours would be displayed depending on the angle of the extrusions. The animation code will be explained in slide 5.</a:t>
            </a:r>
          </a:p>
          <a:p>
            <a:endParaRPr lang="en-US" sz="800" dirty="0">
              <a:solidFill>
                <a:srgbClr val="B31261"/>
              </a:solidFill>
              <a:latin typeface="Consolas" panose="020B0609020204030204" pitchFamily="49" charset="0"/>
            </a:endParaRPr>
          </a:p>
        </p:txBody>
      </p:sp>
      <p:sp>
        <p:nvSpPr>
          <p:cNvPr id="50" name="Rectangle 49">
            <a:extLst>
              <a:ext uri="{FF2B5EF4-FFF2-40B4-BE49-F238E27FC236}">
                <a16:creationId xmlns:a16="http://schemas.microsoft.com/office/drawing/2014/main" id="{DA0130E1-4297-D0B5-9EFD-90D75F1AEF52}"/>
              </a:ext>
            </a:extLst>
          </p:cNvPr>
          <p:cNvSpPr/>
          <p:nvPr/>
        </p:nvSpPr>
        <p:spPr>
          <a:xfrm>
            <a:off x="6652641" y="2634083"/>
            <a:ext cx="771091" cy="108177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1384CAB-3CBA-D3CD-8B04-96B4265C5B75}"/>
              </a:ext>
            </a:extLst>
          </p:cNvPr>
          <p:cNvSpPr txBox="1"/>
          <p:nvPr/>
        </p:nvSpPr>
        <p:spPr>
          <a:xfrm>
            <a:off x="6652641" y="3741676"/>
            <a:ext cx="908930" cy="276999"/>
          </a:xfrm>
          <a:prstGeom prst="rect">
            <a:avLst/>
          </a:prstGeom>
          <a:noFill/>
        </p:spPr>
        <p:txBody>
          <a:bodyPr wrap="square" rtlCol="0">
            <a:spAutoFit/>
          </a:bodyPr>
          <a:lstStyle/>
          <a:p>
            <a:r>
              <a:rPr lang="en-US" sz="1200" dirty="0">
                <a:solidFill>
                  <a:srgbClr val="7030A0"/>
                </a:solidFill>
              </a:rPr>
              <a:t>Animation</a:t>
            </a:r>
          </a:p>
        </p:txBody>
      </p:sp>
      <p:sp>
        <p:nvSpPr>
          <p:cNvPr id="52" name="Rectangle 51">
            <a:extLst>
              <a:ext uri="{FF2B5EF4-FFF2-40B4-BE49-F238E27FC236}">
                <a16:creationId xmlns:a16="http://schemas.microsoft.com/office/drawing/2014/main" id="{6B64A481-FF5F-1440-A7E2-6EFDC983BB11}"/>
              </a:ext>
            </a:extLst>
          </p:cNvPr>
          <p:cNvSpPr/>
          <p:nvPr/>
        </p:nvSpPr>
        <p:spPr>
          <a:xfrm>
            <a:off x="4416560" y="1271017"/>
            <a:ext cx="1315930" cy="253194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16C5F06-FF8F-BD37-A29B-803C57641F82}"/>
              </a:ext>
            </a:extLst>
          </p:cNvPr>
          <p:cNvSpPr txBox="1"/>
          <p:nvPr/>
        </p:nvSpPr>
        <p:spPr>
          <a:xfrm>
            <a:off x="305613" y="327116"/>
            <a:ext cx="295667"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P3</a:t>
            </a:r>
            <a:endParaRPr lang="en-SG"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6959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93967B-36DB-410B-9C83-5D5BB92DCBF4}"/>
              </a:ext>
            </a:extLst>
          </p:cNvPr>
          <p:cNvSpPr/>
          <p:nvPr/>
        </p:nvSpPr>
        <p:spPr>
          <a:xfrm>
            <a:off x="1640210" y="580394"/>
            <a:ext cx="2967991" cy="5916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srgbClr val="B31261"/>
              </a:solidFill>
              <a:latin typeface="Consolas" panose="020B0609020204030204" pitchFamily="49" charset="0"/>
            </a:endParaRPr>
          </a:p>
        </p:txBody>
      </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P4</a:t>
            </a:r>
            <a:endParaRPr lang="en-SG" sz="6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91E3DF99-5AE6-10DF-AEF8-7841351F8819}"/>
              </a:ext>
            </a:extLst>
          </p:cNvPr>
          <p:cNvSpPr/>
          <p:nvPr/>
        </p:nvSpPr>
        <p:spPr>
          <a:xfrm>
            <a:off x="907372" y="4103366"/>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&lt;Racket Code Design&gt;</a:t>
            </a:r>
          </a:p>
        </p:txBody>
      </p:sp>
      <p:pic>
        <p:nvPicPr>
          <p:cNvPr id="11" name="Picture 10" descr="A diagram of a computer network&#10;&#10;Description automatically generated with medium confidence">
            <a:extLst>
              <a:ext uri="{FF2B5EF4-FFF2-40B4-BE49-F238E27FC236}">
                <a16:creationId xmlns:a16="http://schemas.microsoft.com/office/drawing/2014/main" id="{7764C592-25BE-FD1A-999C-594779A6FDE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2197" y="776337"/>
            <a:ext cx="9336881" cy="3968360"/>
          </a:xfrm>
          <a:prstGeom prst="rect">
            <a:avLst/>
          </a:prstGeom>
        </p:spPr>
      </p:pic>
      <p:sp>
        <p:nvSpPr>
          <p:cNvPr id="13" name="Rectangle 12">
            <a:extLst>
              <a:ext uri="{FF2B5EF4-FFF2-40B4-BE49-F238E27FC236}">
                <a16:creationId xmlns:a16="http://schemas.microsoft.com/office/drawing/2014/main" id="{DF18DE31-2C97-D0F9-7F19-F986DAC24ACF}"/>
              </a:ext>
            </a:extLst>
          </p:cNvPr>
          <p:cNvSpPr/>
          <p:nvPr/>
        </p:nvSpPr>
        <p:spPr>
          <a:xfrm>
            <a:off x="372197" y="789109"/>
            <a:ext cx="4904584" cy="39139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shape 13">
            <a:extLst>
              <a:ext uri="{FF2B5EF4-FFF2-40B4-BE49-F238E27FC236}">
                <a16:creationId xmlns:a16="http://schemas.microsoft.com/office/drawing/2014/main" id="{9004F654-F959-FE26-AD38-B5851EDFC44E}"/>
              </a:ext>
            </a:extLst>
          </p:cNvPr>
          <p:cNvSpPr/>
          <p:nvPr/>
        </p:nvSpPr>
        <p:spPr>
          <a:xfrm rot="10800000">
            <a:off x="8022288" y="1344203"/>
            <a:ext cx="1661437" cy="1751716"/>
          </a:xfrm>
          <a:prstGeom prst="corner">
            <a:avLst>
              <a:gd name="adj1" fmla="val 29672"/>
              <a:gd name="adj2" fmla="val 38971"/>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58892C-10F3-F0E1-01AA-647E3C2A58D1}"/>
              </a:ext>
            </a:extLst>
          </p:cNvPr>
          <p:cNvSpPr/>
          <p:nvPr/>
        </p:nvSpPr>
        <p:spPr>
          <a:xfrm>
            <a:off x="5325760" y="2218979"/>
            <a:ext cx="703824" cy="65540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5DB41C8-35AA-C8E5-180F-7F787B66FB11}"/>
              </a:ext>
            </a:extLst>
          </p:cNvPr>
          <p:cNvSpPr txBox="1"/>
          <p:nvPr/>
        </p:nvSpPr>
        <p:spPr>
          <a:xfrm>
            <a:off x="8348880" y="1062220"/>
            <a:ext cx="1334845" cy="268634"/>
          </a:xfrm>
          <a:prstGeom prst="rect">
            <a:avLst/>
          </a:prstGeom>
          <a:noFill/>
        </p:spPr>
        <p:txBody>
          <a:bodyPr wrap="square" rtlCol="0">
            <a:spAutoFit/>
          </a:bodyPr>
          <a:lstStyle/>
          <a:p>
            <a:r>
              <a:rPr lang="en-US" sz="1100" dirty="0">
                <a:solidFill>
                  <a:srgbClr val="FFC000"/>
                </a:solidFill>
              </a:rPr>
              <a:t>Colour Function</a:t>
            </a:r>
          </a:p>
        </p:txBody>
      </p:sp>
      <p:sp>
        <p:nvSpPr>
          <p:cNvPr id="17" name="TextBox 16">
            <a:extLst>
              <a:ext uri="{FF2B5EF4-FFF2-40B4-BE49-F238E27FC236}">
                <a16:creationId xmlns:a16="http://schemas.microsoft.com/office/drawing/2014/main" id="{4184D24F-261C-A7E3-0F25-7C4A3A1C36C5}"/>
              </a:ext>
            </a:extLst>
          </p:cNvPr>
          <p:cNvSpPr txBox="1"/>
          <p:nvPr/>
        </p:nvSpPr>
        <p:spPr>
          <a:xfrm>
            <a:off x="5220819" y="1909613"/>
            <a:ext cx="1428715" cy="268634"/>
          </a:xfrm>
          <a:prstGeom prst="rect">
            <a:avLst/>
          </a:prstGeom>
          <a:noFill/>
        </p:spPr>
        <p:txBody>
          <a:bodyPr wrap="square" rtlCol="0">
            <a:spAutoFit/>
          </a:bodyPr>
          <a:lstStyle/>
          <a:p>
            <a:r>
              <a:rPr lang="en-US" sz="1100" dirty="0">
                <a:solidFill>
                  <a:srgbClr val="00B0F0"/>
                </a:solidFill>
              </a:rPr>
              <a:t>Line generating</a:t>
            </a:r>
          </a:p>
        </p:txBody>
      </p:sp>
      <p:sp>
        <p:nvSpPr>
          <p:cNvPr id="19" name="TextBox 18">
            <a:extLst>
              <a:ext uri="{FF2B5EF4-FFF2-40B4-BE49-F238E27FC236}">
                <a16:creationId xmlns:a16="http://schemas.microsoft.com/office/drawing/2014/main" id="{5D855994-232A-ABB4-FB02-90A7D33C7D4F}"/>
              </a:ext>
            </a:extLst>
          </p:cNvPr>
          <p:cNvSpPr txBox="1"/>
          <p:nvPr/>
        </p:nvSpPr>
        <p:spPr>
          <a:xfrm>
            <a:off x="5895879" y="2917075"/>
            <a:ext cx="1762217" cy="268634"/>
          </a:xfrm>
          <a:prstGeom prst="rect">
            <a:avLst/>
          </a:prstGeom>
          <a:noFill/>
        </p:spPr>
        <p:txBody>
          <a:bodyPr wrap="square" rtlCol="0">
            <a:spAutoFit/>
          </a:bodyPr>
          <a:lstStyle/>
          <a:p>
            <a:r>
              <a:rPr lang="en-US" sz="1100" dirty="0">
                <a:solidFill>
                  <a:srgbClr val="00B050"/>
                </a:solidFill>
              </a:rPr>
              <a:t>Combining the objects</a:t>
            </a:r>
          </a:p>
        </p:txBody>
      </p:sp>
      <p:sp>
        <p:nvSpPr>
          <p:cNvPr id="22" name="Rectangle 21">
            <a:extLst>
              <a:ext uri="{FF2B5EF4-FFF2-40B4-BE49-F238E27FC236}">
                <a16:creationId xmlns:a16="http://schemas.microsoft.com/office/drawing/2014/main" id="{50FFF580-1281-AD55-C67C-0D5E0A85F658}"/>
              </a:ext>
            </a:extLst>
          </p:cNvPr>
          <p:cNvSpPr/>
          <p:nvPr/>
        </p:nvSpPr>
        <p:spPr>
          <a:xfrm>
            <a:off x="7837939" y="2009636"/>
            <a:ext cx="823175" cy="1011459"/>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439DEE8-A832-9885-61E7-58C567E32C7E}"/>
              </a:ext>
            </a:extLst>
          </p:cNvPr>
          <p:cNvSpPr txBox="1"/>
          <p:nvPr/>
        </p:nvSpPr>
        <p:spPr>
          <a:xfrm>
            <a:off x="7932023" y="3046759"/>
            <a:ext cx="1307608" cy="284436"/>
          </a:xfrm>
          <a:prstGeom prst="rect">
            <a:avLst/>
          </a:prstGeom>
          <a:noFill/>
        </p:spPr>
        <p:txBody>
          <a:bodyPr wrap="square" rtlCol="0">
            <a:spAutoFit/>
          </a:bodyPr>
          <a:lstStyle/>
          <a:p>
            <a:r>
              <a:rPr lang="en-US" sz="1200" dirty="0">
                <a:solidFill>
                  <a:srgbClr val="7030A0"/>
                </a:solidFill>
              </a:rPr>
              <a:t>Animation</a:t>
            </a:r>
          </a:p>
        </p:txBody>
      </p:sp>
      <p:sp>
        <p:nvSpPr>
          <p:cNvPr id="26" name="TextBox 25">
            <a:extLst>
              <a:ext uri="{FF2B5EF4-FFF2-40B4-BE49-F238E27FC236}">
                <a16:creationId xmlns:a16="http://schemas.microsoft.com/office/drawing/2014/main" id="{85223AA6-9E32-DD18-7FE4-AE21588D0A97}"/>
              </a:ext>
            </a:extLst>
          </p:cNvPr>
          <p:cNvSpPr txBox="1"/>
          <p:nvPr/>
        </p:nvSpPr>
        <p:spPr>
          <a:xfrm>
            <a:off x="5769868" y="451985"/>
            <a:ext cx="1474603" cy="268634"/>
          </a:xfrm>
          <a:prstGeom prst="rect">
            <a:avLst/>
          </a:prstGeom>
          <a:noFill/>
        </p:spPr>
        <p:txBody>
          <a:bodyPr wrap="square" rtlCol="0">
            <a:spAutoFit/>
          </a:bodyPr>
          <a:lstStyle/>
          <a:p>
            <a:r>
              <a:rPr lang="en-US" sz="1100" dirty="0">
                <a:solidFill>
                  <a:srgbClr val="C20095"/>
                </a:solidFill>
              </a:rPr>
              <a:t>Setting Coordinates</a:t>
            </a:r>
          </a:p>
        </p:txBody>
      </p:sp>
      <p:sp>
        <p:nvSpPr>
          <p:cNvPr id="27" name="TextBox 26">
            <a:extLst>
              <a:ext uri="{FF2B5EF4-FFF2-40B4-BE49-F238E27FC236}">
                <a16:creationId xmlns:a16="http://schemas.microsoft.com/office/drawing/2014/main" id="{1272072E-9FDD-4E87-F26F-E9110F440797}"/>
              </a:ext>
            </a:extLst>
          </p:cNvPr>
          <p:cNvSpPr txBox="1"/>
          <p:nvPr/>
        </p:nvSpPr>
        <p:spPr>
          <a:xfrm>
            <a:off x="5999833" y="3454000"/>
            <a:ext cx="1474603" cy="268634"/>
          </a:xfrm>
          <a:prstGeom prst="rect">
            <a:avLst/>
          </a:prstGeom>
          <a:noFill/>
        </p:spPr>
        <p:txBody>
          <a:bodyPr wrap="square" rtlCol="0">
            <a:spAutoFit/>
          </a:bodyPr>
          <a:lstStyle/>
          <a:p>
            <a:r>
              <a:rPr lang="en-US" sz="1100" dirty="0">
                <a:solidFill>
                  <a:srgbClr val="C20095"/>
                </a:solidFill>
              </a:rPr>
              <a:t>Setting Coordinates</a:t>
            </a:r>
          </a:p>
        </p:txBody>
      </p:sp>
      <p:sp>
        <p:nvSpPr>
          <p:cNvPr id="28" name="TextBox 27">
            <a:extLst>
              <a:ext uri="{FF2B5EF4-FFF2-40B4-BE49-F238E27FC236}">
                <a16:creationId xmlns:a16="http://schemas.microsoft.com/office/drawing/2014/main" id="{3794EF82-24A2-4CAA-3F9F-6F07C737A080}"/>
              </a:ext>
            </a:extLst>
          </p:cNvPr>
          <p:cNvSpPr txBox="1"/>
          <p:nvPr/>
        </p:nvSpPr>
        <p:spPr>
          <a:xfrm>
            <a:off x="1814620" y="538180"/>
            <a:ext cx="1600502" cy="276999"/>
          </a:xfrm>
          <a:prstGeom prst="rect">
            <a:avLst/>
          </a:prstGeom>
          <a:noFill/>
        </p:spPr>
        <p:txBody>
          <a:bodyPr wrap="square" rtlCol="0">
            <a:spAutoFit/>
          </a:bodyPr>
          <a:lstStyle/>
          <a:p>
            <a:r>
              <a:rPr lang="en-US" sz="1200" dirty="0">
                <a:solidFill>
                  <a:srgbClr val="FF0000"/>
                </a:solidFill>
              </a:rPr>
              <a:t>Racket base shapes</a:t>
            </a:r>
          </a:p>
        </p:txBody>
      </p:sp>
      <p:sp>
        <p:nvSpPr>
          <p:cNvPr id="33" name="Rectangle 32">
            <a:extLst>
              <a:ext uri="{FF2B5EF4-FFF2-40B4-BE49-F238E27FC236}">
                <a16:creationId xmlns:a16="http://schemas.microsoft.com/office/drawing/2014/main" id="{FB90241D-2511-CB19-A557-1378F09134DC}"/>
              </a:ext>
            </a:extLst>
          </p:cNvPr>
          <p:cNvSpPr/>
          <p:nvPr/>
        </p:nvSpPr>
        <p:spPr>
          <a:xfrm>
            <a:off x="1340493" y="4885679"/>
            <a:ext cx="2967991" cy="1906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&lt;Racket Code Design&gt;</a:t>
            </a:r>
          </a:p>
          <a:p>
            <a:r>
              <a:rPr lang="en-US" sz="800" dirty="0">
                <a:solidFill>
                  <a:srgbClr val="B31261"/>
                </a:solidFill>
                <a:latin typeface="Consolas" panose="020B0609020204030204" pitchFamily="49" charset="0"/>
              </a:rPr>
              <a:t>The 3D design of the racket was formed from three components. Firstly, grids were created to get the points which will help form the lines of the racket’s net. Secondly, the </a:t>
            </a:r>
            <a:r>
              <a:rPr lang="en-US" sz="800" dirty="0" err="1">
                <a:solidFill>
                  <a:srgbClr val="B31261"/>
                </a:solidFill>
                <a:latin typeface="Consolas" panose="020B0609020204030204" pitchFamily="49" charset="0"/>
              </a:rPr>
              <a:t>brep</a:t>
            </a:r>
            <a:r>
              <a:rPr lang="en-US" sz="800" dirty="0">
                <a:solidFill>
                  <a:srgbClr val="B31261"/>
                </a:solidFill>
                <a:latin typeface="Consolas" panose="020B0609020204030204" pitchFamily="49" charset="0"/>
              </a:rPr>
              <a:t> curve command help to create the netted part of racket which is the intersection of the grid and ellipse. Lastly, the cylinder forms the handle of the racket. The coordinates of the racket was also needed to be moved so that it does not overlap with the shuttlecock. The animation code will be explained in slide 5.</a:t>
            </a:r>
          </a:p>
          <a:p>
            <a:endParaRPr lang="en-US" sz="800" b="1" dirty="0">
              <a:solidFill>
                <a:srgbClr val="B31261"/>
              </a:solidFill>
              <a:latin typeface="Consolas" panose="020B0609020204030204" pitchFamily="49" charset="0"/>
            </a:endParaRPr>
          </a:p>
          <a:p>
            <a:endParaRPr lang="en-US" sz="800" b="1" dirty="0">
              <a:solidFill>
                <a:srgbClr val="B31261"/>
              </a:solidFill>
              <a:latin typeface="Consolas" panose="020B0609020204030204" pitchFamily="49" charset="0"/>
            </a:endParaRPr>
          </a:p>
        </p:txBody>
      </p:sp>
      <p:sp>
        <p:nvSpPr>
          <p:cNvPr id="34" name="Rectangle 33">
            <a:extLst>
              <a:ext uri="{FF2B5EF4-FFF2-40B4-BE49-F238E27FC236}">
                <a16:creationId xmlns:a16="http://schemas.microsoft.com/office/drawing/2014/main" id="{E1318BFB-81D4-0D4B-DE38-67EF50249512}"/>
              </a:ext>
            </a:extLst>
          </p:cNvPr>
          <p:cNvSpPr/>
          <p:nvPr/>
        </p:nvSpPr>
        <p:spPr>
          <a:xfrm>
            <a:off x="5305794" y="802219"/>
            <a:ext cx="2168641" cy="655408"/>
          </a:xfrm>
          <a:prstGeom prst="rect">
            <a:avLst/>
          </a:prstGeom>
          <a:noFill/>
          <a:ln w="38100">
            <a:solidFill>
              <a:srgbClr val="C200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DD3D360-9DAB-53AE-22EE-67C80153B019}"/>
              </a:ext>
            </a:extLst>
          </p:cNvPr>
          <p:cNvSpPr/>
          <p:nvPr/>
        </p:nvSpPr>
        <p:spPr>
          <a:xfrm>
            <a:off x="5639386" y="3722634"/>
            <a:ext cx="2626404" cy="930849"/>
          </a:xfrm>
          <a:prstGeom prst="rect">
            <a:avLst/>
          </a:prstGeom>
          <a:noFill/>
          <a:ln w="38100">
            <a:solidFill>
              <a:srgbClr val="C200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484EDF6-3FD3-A4FC-D034-C7B1ECCDB568}"/>
              </a:ext>
            </a:extLst>
          </p:cNvPr>
          <p:cNvSpPr/>
          <p:nvPr/>
        </p:nvSpPr>
        <p:spPr>
          <a:xfrm>
            <a:off x="6256576" y="2050037"/>
            <a:ext cx="823175" cy="824349"/>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Rectangle 38">
            <a:extLst>
              <a:ext uri="{FF2B5EF4-FFF2-40B4-BE49-F238E27FC236}">
                <a16:creationId xmlns:a16="http://schemas.microsoft.com/office/drawing/2014/main" id="{F7B2C42F-21F3-5A1F-59AE-1B9C28F78861}"/>
              </a:ext>
            </a:extLst>
          </p:cNvPr>
          <p:cNvSpPr/>
          <p:nvPr/>
        </p:nvSpPr>
        <p:spPr>
          <a:xfrm>
            <a:off x="435348" y="1679479"/>
            <a:ext cx="4798238" cy="2227943"/>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A5DC613-73EE-B1C7-116A-FBD4D796E485}"/>
              </a:ext>
            </a:extLst>
          </p:cNvPr>
          <p:cNvSpPr txBox="1"/>
          <p:nvPr/>
        </p:nvSpPr>
        <p:spPr>
          <a:xfrm>
            <a:off x="2379152" y="1457627"/>
            <a:ext cx="801823" cy="261610"/>
          </a:xfrm>
          <a:prstGeom prst="rect">
            <a:avLst/>
          </a:prstGeom>
          <a:noFill/>
        </p:spPr>
        <p:txBody>
          <a:bodyPr wrap="none" rtlCol="0">
            <a:spAutoFit/>
          </a:bodyPr>
          <a:lstStyle/>
          <a:p>
            <a:r>
              <a:rPr lang="en-US" sz="1100" dirty="0">
                <a:solidFill>
                  <a:schemeClr val="accent2"/>
                </a:solidFill>
              </a:rPr>
              <a:t>Grid shape</a:t>
            </a:r>
          </a:p>
        </p:txBody>
      </p:sp>
      <p:sp>
        <p:nvSpPr>
          <p:cNvPr id="45" name="TextBox 44">
            <a:extLst>
              <a:ext uri="{FF2B5EF4-FFF2-40B4-BE49-F238E27FC236}">
                <a16:creationId xmlns:a16="http://schemas.microsoft.com/office/drawing/2014/main" id="{B374BF78-8FCA-269D-418D-04DCCBED3685}"/>
              </a:ext>
            </a:extLst>
          </p:cNvPr>
          <p:cNvSpPr txBox="1"/>
          <p:nvPr/>
        </p:nvSpPr>
        <p:spPr>
          <a:xfrm>
            <a:off x="305613" y="327116"/>
            <a:ext cx="295667"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P4</a:t>
            </a:r>
            <a:endParaRPr lang="en-SG"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180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P5</a:t>
            </a:r>
            <a:endParaRPr lang="en-SG" sz="6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91E3DF99-5AE6-10DF-AEF8-7841351F8819}"/>
              </a:ext>
            </a:extLst>
          </p:cNvPr>
          <p:cNvSpPr/>
          <p:nvPr/>
        </p:nvSpPr>
        <p:spPr>
          <a:xfrm>
            <a:off x="1048706" y="2951290"/>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&lt;Animation Code Design&gt;</a:t>
            </a:r>
          </a:p>
          <a:p>
            <a:r>
              <a:rPr lang="en-US" sz="800" spc="-1" dirty="0">
                <a:solidFill>
                  <a:srgbClr val="B31261"/>
                </a:solidFill>
                <a:latin typeface="Consolas"/>
                <a:ea typeface="DejaVu Sans"/>
              </a:rPr>
              <a:t>To form the animation of the shuttlecock and racket, I relied on a data recorder and a trigger to create a number list that would run continuously with time. This number list helps the animation to keeping moving. The number list was divided by 10 so that the animation will not move too fast. Afterwards, I made used of the mathematical function of a sine and cosine graph which was connected to the running number list to create opposing oscillating motions that simulates the racket hitting the shuttlecock when it approaches the racket. The multiplication of the sine and cosine graph is to increase the amplitude of the graphs thus increase the distance the two object will oscillate. Lastly, the absolute command is to ensure that the objects only oscillate on the x axis. </a:t>
            </a:r>
          </a:p>
          <a:p>
            <a:endParaRPr lang="en-US" sz="800" b="1" dirty="0">
              <a:solidFill>
                <a:srgbClr val="B31261"/>
              </a:solidFill>
              <a:latin typeface="Consolas" panose="020B0609020204030204" pitchFamily="49" charset="0"/>
            </a:endParaRPr>
          </a:p>
          <a:p>
            <a:endParaRPr lang="en-US" sz="800" b="1" dirty="0">
              <a:solidFill>
                <a:srgbClr val="B31261"/>
              </a:solidFill>
              <a:latin typeface="Consolas" panose="020B0609020204030204" pitchFamily="49" charset="0"/>
            </a:endParaRPr>
          </a:p>
        </p:txBody>
      </p:sp>
      <p:sp>
        <p:nvSpPr>
          <p:cNvPr id="17" name="TextBox 16">
            <a:extLst>
              <a:ext uri="{FF2B5EF4-FFF2-40B4-BE49-F238E27FC236}">
                <a16:creationId xmlns:a16="http://schemas.microsoft.com/office/drawing/2014/main" id="{4184D24F-261C-A7E3-0F25-7C4A3A1C36C5}"/>
              </a:ext>
            </a:extLst>
          </p:cNvPr>
          <p:cNvSpPr txBox="1"/>
          <p:nvPr/>
        </p:nvSpPr>
        <p:spPr>
          <a:xfrm>
            <a:off x="6406556" y="797768"/>
            <a:ext cx="2112644" cy="261610"/>
          </a:xfrm>
          <a:prstGeom prst="rect">
            <a:avLst/>
          </a:prstGeom>
          <a:noFill/>
        </p:spPr>
        <p:txBody>
          <a:bodyPr wrap="square" rtlCol="0">
            <a:spAutoFit/>
          </a:bodyPr>
          <a:lstStyle/>
          <a:p>
            <a:r>
              <a:rPr lang="en-US" sz="1100" dirty="0">
                <a:solidFill>
                  <a:srgbClr val="00B0F0"/>
                </a:solidFill>
              </a:rPr>
              <a:t>Setting Coordinates to a plane</a:t>
            </a:r>
          </a:p>
        </p:txBody>
      </p:sp>
      <p:sp>
        <p:nvSpPr>
          <p:cNvPr id="23" name="TextBox 22">
            <a:extLst>
              <a:ext uri="{FF2B5EF4-FFF2-40B4-BE49-F238E27FC236}">
                <a16:creationId xmlns:a16="http://schemas.microsoft.com/office/drawing/2014/main" id="{1439DEE8-A832-9885-61E7-58C567E32C7E}"/>
              </a:ext>
            </a:extLst>
          </p:cNvPr>
          <p:cNvSpPr txBox="1"/>
          <p:nvPr/>
        </p:nvSpPr>
        <p:spPr>
          <a:xfrm>
            <a:off x="3605150" y="847874"/>
            <a:ext cx="2403763" cy="276999"/>
          </a:xfrm>
          <a:prstGeom prst="rect">
            <a:avLst/>
          </a:prstGeom>
          <a:noFill/>
        </p:spPr>
        <p:txBody>
          <a:bodyPr wrap="square" rtlCol="0">
            <a:spAutoFit/>
          </a:bodyPr>
          <a:lstStyle/>
          <a:p>
            <a:r>
              <a:rPr lang="en-US" sz="1200" dirty="0">
                <a:solidFill>
                  <a:srgbClr val="7030A0"/>
                </a:solidFill>
              </a:rPr>
              <a:t>Creating coordinates that oscillates</a:t>
            </a:r>
          </a:p>
        </p:txBody>
      </p:sp>
      <p:sp>
        <p:nvSpPr>
          <p:cNvPr id="28" name="TextBox 27">
            <a:extLst>
              <a:ext uri="{FF2B5EF4-FFF2-40B4-BE49-F238E27FC236}">
                <a16:creationId xmlns:a16="http://schemas.microsoft.com/office/drawing/2014/main" id="{3794EF82-24A2-4CAA-3F9F-6F07C737A080}"/>
              </a:ext>
            </a:extLst>
          </p:cNvPr>
          <p:cNvSpPr txBox="1"/>
          <p:nvPr/>
        </p:nvSpPr>
        <p:spPr>
          <a:xfrm>
            <a:off x="680787" y="863263"/>
            <a:ext cx="1885453" cy="261610"/>
          </a:xfrm>
          <a:prstGeom prst="rect">
            <a:avLst/>
          </a:prstGeom>
          <a:noFill/>
        </p:spPr>
        <p:txBody>
          <a:bodyPr wrap="none" rtlCol="0">
            <a:spAutoFit/>
          </a:bodyPr>
          <a:lstStyle/>
          <a:p>
            <a:r>
              <a:rPr lang="en-US" sz="1100" dirty="0">
                <a:solidFill>
                  <a:srgbClr val="FF0000"/>
                </a:solidFill>
              </a:rPr>
              <a:t>Generating a list against time</a:t>
            </a:r>
          </a:p>
        </p:txBody>
      </p:sp>
      <p:pic>
        <p:nvPicPr>
          <p:cNvPr id="6" name="Picture 5" descr="A screenshot of a computer program&#10;&#10;Description automatically generated">
            <a:extLst>
              <a:ext uri="{FF2B5EF4-FFF2-40B4-BE49-F238E27FC236}">
                <a16:creationId xmlns:a16="http://schemas.microsoft.com/office/drawing/2014/main" id="{E3D9CD00-5B1C-9215-61FF-364B448B3D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6531" y="1124873"/>
            <a:ext cx="7772400" cy="1560323"/>
          </a:xfrm>
          <a:prstGeom prst="rect">
            <a:avLst/>
          </a:prstGeom>
        </p:spPr>
      </p:pic>
      <p:sp>
        <p:nvSpPr>
          <p:cNvPr id="7" name="Rectangle 6">
            <a:extLst>
              <a:ext uri="{FF2B5EF4-FFF2-40B4-BE49-F238E27FC236}">
                <a16:creationId xmlns:a16="http://schemas.microsoft.com/office/drawing/2014/main" id="{3760584F-1C4F-808A-91D9-DB0116600D52}"/>
              </a:ext>
            </a:extLst>
          </p:cNvPr>
          <p:cNvSpPr/>
          <p:nvPr/>
        </p:nvSpPr>
        <p:spPr>
          <a:xfrm>
            <a:off x="506531" y="1216973"/>
            <a:ext cx="2875416" cy="136474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7CB8B0-DBB9-9EC5-3D02-D0D1339C7BA1}"/>
              </a:ext>
            </a:extLst>
          </p:cNvPr>
          <p:cNvSpPr/>
          <p:nvPr/>
        </p:nvSpPr>
        <p:spPr>
          <a:xfrm>
            <a:off x="3474522" y="1124873"/>
            <a:ext cx="2739665" cy="156032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A2FD777-46D3-9CA8-23B9-CE5177C50365}"/>
              </a:ext>
            </a:extLst>
          </p:cNvPr>
          <p:cNvSpPr/>
          <p:nvPr/>
        </p:nvSpPr>
        <p:spPr>
          <a:xfrm>
            <a:off x="6406557" y="1109783"/>
            <a:ext cx="1872373" cy="1560323"/>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DAB8124-1195-1AEE-D6B9-44FAE68233BD}"/>
              </a:ext>
            </a:extLst>
          </p:cNvPr>
          <p:cNvSpPr txBox="1"/>
          <p:nvPr/>
        </p:nvSpPr>
        <p:spPr>
          <a:xfrm>
            <a:off x="8746757" y="1245723"/>
            <a:ext cx="1023037" cy="261610"/>
          </a:xfrm>
          <a:prstGeom prst="rect">
            <a:avLst/>
          </a:prstGeom>
          <a:noFill/>
        </p:spPr>
        <p:txBody>
          <a:bodyPr wrap="none" rtlCol="0">
            <a:spAutoFit/>
          </a:bodyPr>
          <a:lstStyle/>
          <a:p>
            <a:r>
              <a:rPr lang="en-US" sz="1100" dirty="0"/>
              <a:t>To Shuttlecock</a:t>
            </a:r>
          </a:p>
        </p:txBody>
      </p:sp>
      <p:sp>
        <p:nvSpPr>
          <p:cNvPr id="31" name="TextBox 30">
            <a:extLst>
              <a:ext uri="{FF2B5EF4-FFF2-40B4-BE49-F238E27FC236}">
                <a16:creationId xmlns:a16="http://schemas.microsoft.com/office/drawing/2014/main" id="{DECD82B7-727B-CD87-41D5-DA9F296D3F97}"/>
              </a:ext>
            </a:extLst>
          </p:cNvPr>
          <p:cNvSpPr txBox="1"/>
          <p:nvPr/>
        </p:nvSpPr>
        <p:spPr>
          <a:xfrm>
            <a:off x="8832905" y="2221194"/>
            <a:ext cx="744114" cy="261610"/>
          </a:xfrm>
          <a:prstGeom prst="rect">
            <a:avLst/>
          </a:prstGeom>
          <a:noFill/>
        </p:spPr>
        <p:txBody>
          <a:bodyPr wrap="none" rtlCol="0">
            <a:spAutoFit/>
          </a:bodyPr>
          <a:lstStyle/>
          <a:p>
            <a:r>
              <a:rPr lang="en-US" sz="1100" dirty="0"/>
              <a:t>To Racket</a:t>
            </a:r>
          </a:p>
        </p:txBody>
      </p:sp>
      <p:cxnSp>
        <p:nvCxnSpPr>
          <p:cNvPr id="33" name="Straight Arrow Connector 32">
            <a:extLst>
              <a:ext uri="{FF2B5EF4-FFF2-40B4-BE49-F238E27FC236}">
                <a16:creationId xmlns:a16="http://schemas.microsoft.com/office/drawing/2014/main" id="{58217908-DD49-9997-A806-CACD5506BBCC}"/>
              </a:ext>
            </a:extLst>
          </p:cNvPr>
          <p:cNvCxnSpPr/>
          <p:nvPr/>
        </p:nvCxnSpPr>
        <p:spPr>
          <a:xfrm>
            <a:off x="8360931" y="1374086"/>
            <a:ext cx="344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FB3B433-6771-76B8-CAB6-8BF49D7F7A30}"/>
              </a:ext>
            </a:extLst>
          </p:cNvPr>
          <p:cNvCxnSpPr/>
          <p:nvPr/>
        </p:nvCxnSpPr>
        <p:spPr>
          <a:xfrm>
            <a:off x="8401990" y="2368707"/>
            <a:ext cx="344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8EBD717-8C14-7BBB-E6E3-84843787C8F1}"/>
              </a:ext>
            </a:extLst>
          </p:cNvPr>
          <p:cNvSpPr txBox="1"/>
          <p:nvPr/>
        </p:nvSpPr>
        <p:spPr>
          <a:xfrm>
            <a:off x="305613" y="327116"/>
            <a:ext cx="295667"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P5</a:t>
            </a:r>
            <a:endParaRPr lang="en-SG"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6556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P6</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P6</a:t>
            </a:r>
            <a:endParaRPr lang="en-SG" sz="600" dirty="0">
              <a:latin typeface="Arial" panose="020B0604020202020204"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90ABA24E-3190-4881-9CDE-933047D11869}"/>
              </a:ext>
            </a:extLst>
          </p:cNvPr>
          <p:cNvGrpSpPr/>
          <p:nvPr/>
        </p:nvGrpSpPr>
        <p:grpSpPr>
          <a:xfrm>
            <a:off x="297817" y="4181993"/>
            <a:ext cx="1038224" cy="1699120"/>
            <a:chOff x="297817" y="4663443"/>
            <a:chExt cx="1038224" cy="1699120"/>
          </a:xfrm>
        </p:grpSpPr>
        <p:sp>
          <p:nvSpPr>
            <p:cNvPr id="54" name="TextBox 53">
              <a:extLst>
                <a:ext uri="{FF2B5EF4-FFF2-40B4-BE49-F238E27FC236}">
                  <a16:creationId xmlns:a16="http://schemas.microsoft.com/office/drawing/2014/main" id="{1D280181-4499-4BE6-9C8D-91A2BAE1F313}"/>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9F7149B-D54D-457B-A3F2-729F6C9880CD}"/>
                </a:ext>
              </a:extLst>
            </p:cNvPr>
            <p:cNvSpPr txBox="1"/>
            <p:nvPr/>
          </p:nvSpPr>
          <p:spPr>
            <a:xfrm>
              <a:off x="297817" y="4869847"/>
              <a:ext cx="1038224" cy="149271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Shape without extrusion</a:t>
              </a:r>
            </a:p>
            <a:p>
              <a:r>
                <a:rPr lang="en-US" sz="700" dirty="0">
                  <a:latin typeface="Arial" panose="020B0604020202020204" pitchFamily="34" charset="0"/>
                  <a:cs typeface="Arial" panose="020B0604020202020204" pitchFamily="34" charset="0"/>
                </a:rPr>
                <a:t>02 Extrusion in z axis</a:t>
              </a:r>
            </a:p>
            <a:p>
              <a:r>
                <a:rPr lang="en-US" sz="700" dirty="0">
                  <a:latin typeface="Arial" panose="020B0604020202020204" pitchFamily="34" charset="0"/>
                  <a:cs typeface="Arial" panose="020B0604020202020204" pitchFamily="34" charset="0"/>
                </a:rPr>
                <a:t>03 Perspective from the front</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Perspective from the back</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05 Perspective from the top</a:t>
              </a:r>
            </a:p>
            <a:p>
              <a:r>
                <a:rPr lang="en-US" sz="700" dirty="0">
                  <a:latin typeface="Arial" panose="020B0604020202020204" pitchFamily="34" charset="0"/>
                  <a:cs typeface="Arial" panose="020B0604020202020204" pitchFamily="34" charset="0"/>
                </a:rPr>
                <a:t>06 Perspective from the side</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pic>
        <p:nvPicPr>
          <p:cNvPr id="3" name="Picture 2" descr="A colorful lines in a line&#10;&#10;Description automatically generated with medium confidence">
            <a:extLst>
              <a:ext uri="{FF2B5EF4-FFF2-40B4-BE49-F238E27FC236}">
                <a16:creationId xmlns:a16="http://schemas.microsoft.com/office/drawing/2014/main" id="{E1CE854C-DDBE-EE47-2B14-BC84CFEEB0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05450" y="4119210"/>
            <a:ext cx="3076670" cy="1509477"/>
          </a:xfrm>
          <a:prstGeom prst="rect">
            <a:avLst/>
          </a:prstGeom>
        </p:spPr>
      </p:pic>
      <p:pic>
        <p:nvPicPr>
          <p:cNvPr id="9" name="Picture 8" descr="A colorful spiral of lines&#10;&#10;Description automatically generated with medium confidence">
            <a:extLst>
              <a:ext uri="{FF2B5EF4-FFF2-40B4-BE49-F238E27FC236}">
                <a16:creationId xmlns:a16="http://schemas.microsoft.com/office/drawing/2014/main" id="{B4D9FAAB-6FD4-92F9-571E-A1A51479DB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4868" y="954585"/>
            <a:ext cx="2391462" cy="2343394"/>
          </a:xfrm>
          <a:prstGeom prst="rect">
            <a:avLst/>
          </a:prstGeom>
        </p:spPr>
      </p:pic>
      <p:pic>
        <p:nvPicPr>
          <p:cNvPr id="11" name="Picture 10" descr="A colorful circular pattern with lines&#10;&#10;Description automatically generated with medium confidence">
            <a:extLst>
              <a:ext uri="{FF2B5EF4-FFF2-40B4-BE49-F238E27FC236}">
                <a16:creationId xmlns:a16="http://schemas.microsoft.com/office/drawing/2014/main" id="{31337032-04C5-46AC-9BD4-A189951862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4195" y="4119210"/>
            <a:ext cx="1917014" cy="1894102"/>
          </a:xfrm>
          <a:prstGeom prst="rect">
            <a:avLst/>
          </a:prstGeom>
        </p:spPr>
      </p:pic>
      <p:pic>
        <p:nvPicPr>
          <p:cNvPr id="15" name="Picture 14" descr="A rainbow colored tubes&#10;&#10;Description automatically generated with medium confidence">
            <a:extLst>
              <a:ext uri="{FF2B5EF4-FFF2-40B4-BE49-F238E27FC236}">
                <a16:creationId xmlns:a16="http://schemas.microsoft.com/office/drawing/2014/main" id="{CFD661E4-D2E4-DFAF-9947-BB0B59AA4E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61677" y="954332"/>
            <a:ext cx="1896014" cy="2475582"/>
          </a:xfrm>
          <a:prstGeom prst="rect">
            <a:avLst/>
          </a:prstGeom>
        </p:spPr>
      </p:pic>
      <p:pic>
        <p:nvPicPr>
          <p:cNvPr id="17" name="Picture 16" descr="A colorful sphere with many squares&#10;&#10;Description automatically generated with medium confidence">
            <a:extLst>
              <a:ext uri="{FF2B5EF4-FFF2-40B4-BE49-F238E27FC236}">
                <a16:creationId xmlns:a16="http://schemas.microsoft.com/office/drawing/2014/main" id="{0AEE20AF-C203-3708-11C9-04D5D95A9EC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59528" y="954332"/>
            <a:ext cx="2174492" cy="2323813"/>
          </a:xfrm>
          <a:prstGeom prst="rect">
            <a:avLst/>
          </a:prstGeom>
        </p:spPr>
      </p:pic>
      <p:pic>
        <p:nvPicPr>
          <p:cNvPr id="18" name="Picture 17" descr="A rainbow colored lines&#10;&#10;Description automatically generated">
            <a:extLst>
              <a:ext uri="{FF2B5EF4-FFF2-40B4-BE49-F238E27FC236}">
                <a16:creationId xmlns:a16="http://schemas.microsoft.com/office/drawing/2014/main" id="{A90AD6E9-B2D0-F964-3A01-68F03DF9ACC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94379" y="4090220"/>
            <a:ext cx="2813804" cy="1330666"/>
          </a:xfrm>
          <a:prstGeom prst="rect">
            <a:avLst/>
          </a:prstGeom>
        </p:spPr>
      </p:pic>
      <p:sp>
        <p:nvSpPr>
          <p:cNvPr id="19" name="Rectangle 18">
            <a:extLst>
              <a:ext uri="{FF2B5EF4-FFF2-40B4-BE49-F238E27FC236}">
                <a16:creationId xmlns:a16="http://schemas.microsoft.com/office/drawing/2014/main" id="{F79FBCF0-A447-23F0-78B1-6253BA8E9151}"/>
              </a:ext>
            </a:extLst>
          </p:cNvPr>
          <p:cNvSpPr/>
          <p:nvPr/>
        </p:nvSpPr>
        <p:spPr>
          <a:xfrm>
            <a:off x="398145" y="5721819"/>
            <a:ext cx="287655"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a:solidFill>
                  <a:srgbClr val="1CB857"/>
                </a:solidFill>
              </a:rPr>
              <a:t>01</a:t>
            </a:r>
            <a:endParaRPr lang="en-SG" sz="800" b="1">
              <a:solidFill>
                <a:srgbClr val="1CB857"/>
              </a:solidFill>
            </a:endParaRPr>
          </a:p>
        </p:txBody>
      </p:sp>
      <p:sp>
        <p:nvSpPr>
          <p:cNvPr id="20" name="Rectangle 19">
            <a:extLst>
              <a:ext uri="{FF2B5EF4-FFF2-40B4-BE49-F238E27FC236}">
                <a16:creationId xmlns:a16="http://schemas.microsoft.com/office/drawing/2014/main" id="{8E178D74-1F88-6BB9-1CB5-AEEE6F5DF9E3}"/>
              </a:ext>
            </a:extLst>
          </p:cNvPr>
          <p:cNvSpPr/>
          <p:nvPr/>
        </p:nvSpPr>
        <p:spPr>
          <a:xfrm>
            <a:off x="398144" y="6158215"/>
            <a:ext cx="287655" cy="40737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a:solidFill>
                  <a:srgbClr val="1CB857"/>
                </a:solidFill>
              </a:rPr>
              <a:t>04</a:t>
            </a:r>
            <a:endParaRPr lang="en-SG" sz="800" b="1">
              <a:solidFill>
                <a:srgbClr val="1CB857"/>
              </a:solidFill>
            </a:endParaRPr>
          </a:p>
        </p:txBody>
      </p:sp>
      <p:sp>
        <p:nvSpPr>
          <p:cNvPr id="21" name="Rectangle 20">
            <a:extLst>
              <a:ext uri="{FF2B5EF4-FFF2-40B4-BE49-F238E27FC236}">
                <a16:creationId xmlns:a16="http://schemas.microsoft.com/office/drawing/2014/main" id="{7E04265E-5EAD-AAC7-73EB-F0FECF2243B7}"/>
              </a:ext>
            </a:extLst>
          </p:cNvPr>
          <p:cNvSpPr/>
          <p:nvPr/>
        </p:nvSpPr>
        <p:spPr>
          <a:xfrm>
            <a:off x="1027747" y="5721819"/>
            <a:ext cx="287655" cy="41037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a:solidFill>
                  <a:srgbClr val="1CB857"/>
                </a:solidFill>
              </a:rPr>
              <a:t>03</a:t>
            </a:r>
            <a:endParaRPr lang="en-SG" sz="800" b="1">
              <a:solidFill>
                <a:srgbClr val="1CB857"/>
              </a:solidFill>
            </a:endParaRPr>
          </a:p>
        </p:txBody>
      </p:sp>
      <p:sp>
        <p:nvSpPr>
          <p:cNvPr id="22" name="Rectangle 21">
            <a:extLst>
              <a:ext uri="{FF2B5EF4-FFF2-40B4-BE49-F238E27FC236}">
                <a16:creationId xmlns:a16="http://schemas.microsoft.com/office/drawing/2014/main" id="{85057EDD-601F-257C-B7C3-85288E368A3A}"/>
              </a:ext>
            </a:extLst>
          </p:cNvPr>
          <p:cNvSpPr/>
          <p:nvPr/>
        </p:nvSpPr>
        <p:spPr>
          <a:xfrm>
            <a:off x="714927" y="6158215"/>
            <a:ext cx="287655" cy="40444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05</a:t>
            </a:r>
            <a:endParaRPr lang="en-SG" sz="800" b="1" dirty="0">
              <a:solidFill>
                <a:srgbClr val="1CB857"/>
              </a:solidFill>
            </a:endParaRPr>
          </a:p>
        </p:txBody>
      </p:sp>
      <p:sp>
        <p:nvSpPr>
          <p:cNvPr id="23" name="Rectangle 22">
            <a:extLst>
              <a:ext uri="{FF2B5EF4-FFF2-40B4-BE49-F238E27FC236}">
                <a16:creationId xmlns:a16="http://schemas.microsoft.com/office/drawing/2014/main" id="{144AEDB1-E4E1-CEAB-DDAD-97689DB243B1}"/>
              </a:ext>
            </a:extLst>
          </p:cNvPr>
          <p:cNvSpPr/>
          <p:nvPr/>
        </p:nvSpPr>
        <p:spPr>
          <a:xfrm>
            <a:off x="713422" y="5721817"/>
            <a:ext cx="287655" cy="41037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a:solidFill>
                  <a:srgbClr val="1CB857"/>
                </a:solidFill>
              </a:rPr>
              <a:t>02</a:t>
            </a:r>
            <a:endParaRPr lang="en-SG" sz="800" b="1">
              <a:solidFill>
                <a:srgbClr val="1CB857"/>
              </a:solidFill>
            </a:endParaRPr>
          </a:p>
        </p:txBody>
      </p:sp>
      <p:sp>
        <p:nvSpPr>
          <p:cNvPr id="24" name="Rectangle 23">
            <a:extLst>
              <a:ext uri="{FF2B5EF4-FFF2-40B4-BE49-F238E27FC236}">
                <a16:creationId xmlns:a16="http://schemas.microsoft.com/office/drawing/2014/main" id="{9C310964-0C4E-A722-BD73-488C6BA75C24}"/>
              </a:ext>
            </a:extLst>
          </p:cNvPr>
          <p:cNvSpPr/>
          <p:nvPr/>
        </p:nvSpPr>
        <p:spPr>
          <a:xfrm>
            <a:off x="1027746" y="6158215"/>
            <a:ext cx="287655" cy="40444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06</a:t>
            </a:r>
            <a:endParaRPr lang="en-SG" sz="800" b="1" dirty="0">
              <a:solidFill>
                <a:srgbClr val="1CB857"/>
              </a:solidFill>
            </a:endParaRPr>
          </a:p>
        </p:txBody>
      </p:sp>
    </p:spTree>
    <p:extLst>
      <p:ext uri="{BB962C8B-B14F-4D97-AF65-F5344CB8AC3E}">
        <p14:creationId xmlns:p14="http://schemas.microsoft.com/office/powerpoint/2010/main" val="14316031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1511</TotalTime>
  <Words>1085</Words>
  <Application>Microsoft Macintosh PowerPoint</Application>
  <PresentationFormat>A4 Paper (210x297 mm)</PresentationFormat>
  <Paragraphs>123</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Consolas</vt:lpstr>
      <vt:lpstr>Segoe UI</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Song Wei Jie, Eddy</cp:lastModifiedBy>
  <cp:revision>42</cp:revision>
  <dcterms:created xsi:type="dcterms:W3CDTF">2020-07-28T23:26:11Z</dcterms:created>
  <dcterms:modified xsi:type="dcterms:W3CDTF">2023-09-27T14:04:48Z</dcterms:modified>
</cp:coreProperties>
</file>